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383" r:id="rId2"/>
    <p:sldId id="329" r:id="rId3"/>
    <p:sldId id="361" r:id="rId4"/>
    <p:sldId id="283" r:id="rId5"/>
    <p:sldId id="331" r:id="rId6"/>
    <p:sldId id="385" r:id="rId7"/>
    <p:sldId id="386" r:id="rId8"/>
    <p:sldId id="379" r:id="rId9"/>
    <p:sldId id="341" r:id="rId10"/>
    <p:sldId id="387" r:id="rId11"/>
    <p:sldId id="352" r:id="rId12"/>
    <p:sldId id="388" r:id="rId13"/>
    <p:sldId id="389" r:id="rId14"/>
    <p:sldId id="390" r:id="rId15"/>
    <p:sldId id="391" r:id="rId16"/>
    <p:sldId id="392" r:id="rId17"/>
    <p:sldId id="393" r:id="rId18"/>
    <p:sldId id="354" r:id="rId19"/>
    <p:sldId id="394" r:id="rId20"/>
    <p:sldId id="356" r:id="rId21"/>
    <p:sldId id="396" r:id="rId22"/>
    <p:sldId id="398" r:id="rId23"/>
    <p:sldId id="397" r:id="rId24"/>
    <p:sldId id="395" r:id="rId25"/>
    <p:sldId id="399" r:id="rId26"/>
    <p:sldId id="363" r:id="rId27"/>
    <p:sldId id="380" r:id="rId28"/>
    <p:sldId id="400" r:id="rId29"/>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ldId id="383"/>
            <p14:sldId id="329"/>
            <p14:sldId id="361"/>
            <p14:sldId id="283"/>
            <p14:sldId id="331"/>
            <p14:sldId id="385"/>
            <p14:sldId id="386"/>
            <p14:sldId id="379"/>
            <p14:sldId id="341"/>
            <p14:sldId id="387"/>
            <p14:sldId id="352"/>
            <p14:sldId id="388"/>
            <p14:sldId id="389"/>
            <p14:sldId id="390"/>
            <p14:sldId id="391"/>
            <p14:sldId id="392"/>
            <p14:sldId id="393"/>
            <p14:sldId id="354"/>
            <p14:sldId id="394"/>
            <p14:sldId id="356"/>
            <p14:sldId id="396"/>
            <p14:sldId id="398"/>
            <p14:sldId id="397"/>
            <p14:sldId id="395"/>
            <p14:sldId id="399"/>
            <p14:sldId id="363"/>
            <p14:sldId id="380"/>
            <p14:sldId id="40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D1FF"/>
    <a:srgbClr val="E6E6E6"/>
    <a:srgbClr val="DC5924"/>
    <a:srgbClr val="B7472A"/>
    <a:srgbClr val="000000"/>
    <a:srgbClr val="FFFFFF"/>
    <a:srgbClr val="11161C"/>
    <a:srgbClr val="7F7F7F"/>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9" autoAdjust="0"/>
    <p:restoredTop sz="84972" autoAdjust="0"/>
  </p:normalViewPr>
  <p:slideViewPr>
    <p:cSldViewPr snapToGrid="0">
      <p:cViewPr varScale="1">
        <p:scale>
          <a:sx n="97" d="100"/>
          <a:sy n="97" d="100"/>
        </p:scale>
        <p:origin x="822" y="90"/>
      </p:cViewPr>
      <p:guideLst/>
    </p:cSldViewPr>
  </p:slideViewPr>
  <p:outlineViewPr>
    <p:cViewPr>
      <p:scale>
        <a:sx n="33" d="100"/>
        <a:sy n="33" d="100"/>
      </p:scale>
      <p:origin x="0" y="-1164"/>
    </p:cViewPr>
  </p:outlineViewPr>
  <p:notesTextViewPr>
    <p:cViewPr>
      <p:scale>
        <a:sx n="3" d="2"/>
        <a:sy n="3" d="2"/>
      </p:scale>
      <p:origin x="0" y="0"/>
    </p:cViewPr>
  </p:notesTextViewPr>
  <p:sorterViewPr>
    <p:cViewPr>
      <p:scale>
        <a:sx n="108" d="100"/>
        <a:sy n="108" d="100"/>
      </p:scale>
      <p:origin x="0" y="-3162"/>
    </p:cViewPr>
  </p:sorterViewPr>
  <p:notesViewPr>
    <p:cSldViewPr snapToGrid="0">
      <p:cViewPr varScale="1">
        <p:scale>
          <a:sx n="73" d="100"/>
          <a:sy n="73" d="100"/>
        </p:scale>
        <p:origin x="58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ttd\Desktop\Hive\DATA\TheHiv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ttd\Desktop\Hive\DATA\TheHiv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ttd\Desktop\Hive\DATA\EnhancedHive.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ttd\Desktop\Hive\DATA\EnhancedHive.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attd\Desktop\Hive\DATA\EnhancedHive.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attd\Desktop\Hive\DATA\EnhancedHive.xlsm"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ttd\Desktop\Hive\DATA\TheHiv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ttd\Desktop\Hive\DATA\TheHiv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ttd\Desktop\Hive\DATA\TheHiv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ttd\Desktop\Hive\DATA\TheHiv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ttd\Desktop\Hive\DATA\TheHiv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ttd\Desktop\Hive\DATA\TheHiv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ttd\Desktop\Hive\DATA\TheHiv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ttd\Desktop\Hive\DATA\TheHiv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'Working Sheet'!$K$1</c:f>
              <c:strCache>
                <c:ptCount val="1"/>
                <c:pt idx="0">
                  <c:v>GDP</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'Working Sheet'!$J$2:$J$16</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'Working Sheet'!$K$2:$K$16</c:f>
              <c:numCache>
                <c:formatCode>General</c:formatCode>
                <c:ptCount val="15"/>
                <c:pt idx="0">
                  <c:v>1284</c:v>
                </c:pt>
                <c:pt idx="1">
                  <c:v>1239</c:v>
                </c:pt>
                <c:pt idx="2">
                  <c:v>1210</c:v>
                </c:pt>
                <c:pt idx="3">
                  <c:v>1061</c:v>
                </c:pt>
                <c:pt idx="4">
                  <c:v>990</c:v>
                </c:pt>
                <c:pt idx="5">
                  <c:v>938</c:v>
                </c:pt>
                <c:pt idx="6">
                  <c:v>939</c:v>
                </c:pt>
                <c:pt idx="7">
                  <c:v>795</c:v>
                </c:pt>
                <c:pt idx="8">
                  <c:v>799</c:v>
                </c:pt>
                <c:pt idx="9">
                  <c:v>733</c:v>
                </c:pt>
                <c:pt idx="10">
                  <c:v>751</c:v>
                </c:pt>
                <c:pt idx="11">
                  <c:v>784</c:v>
                </c:pt>
                <c:pt idx="12">
                  <c:v>845</c:v>
                </c:pt>
                <c:pt idx="13">
                  <c:v>933</c:v>
                </c:pt>
                <c:pt idx="14">
                  <c:v>1242</c:v>
                </c:pt>
              </c:numCache>
            </c:numRef>
          </c:val>
          <c:extLst>
            <c:ext xmlns:c16="http://schemas.microsoft.com/office/drawing/2014/chart" uri="{C3380CC4-5D6E-409C-BE32-E72D297353CC}">
              <c16:uniqueId val="{00000000-7DB9-4C7E-AB86-43BDC4BE387F}"/>
            </c:ext>
          </c:extLst>
        </c:ser>
        <c:dLbls>
          <c:showLegendKey val="0"/>
          <c:showVal val="0"/>
          <c:showCatName val="0"/>
          <c:showSerName val="0"/>
          <c:showPercent val="0"/>
          <c:showBubbleSize val="0"/>
        </c:dLbls>
        <c:gapWidth val="100"/>
        <c:overlap val="-24"/>
        <c:axId val="147704408"/>
        <c:axId val="147707152"/>
      </c:barChart>
      <c:catAx>
        <c:axId val="1477044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7707152"/>
        <c:crosses val="autoZero"/>
        <c:auto val="1"/>
        <c:lblAlgn val="ctr"/>
        <c:lblOffset val="100"/>
        <c:noMultiLvlLbl val="0"/>
      </c:catAx>
      <c:valAx>
        <c:axId val="1477071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Million $ USD</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7704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'Working Sheet'!$Y$34</c:f>
              <c:strCache>
                <c:ptCount val="1"/>
                <c:pt idx="0">
                  <c:v> Total Employment Impact (# of workers) </c:v>
                </c:pt>
              </c:strCache>
            </c:strRef>
          </c:tx>
          <c:spPr>
            <a:solidFill>
              <a:schemeClr val="accent1"/>
            </a:solidFill>
            <a:ln>
              <a:noFill/>
            </a:ln>
            <a:effectLst/>
          </c:spPr>
          <c:invertIfNegative val="0"/>
          <c:cat>
            <c:strRef>
              <c:f>'Working Sheet'!$X$35:$X$39</c:f>
              <c:strCache>
                <c:ptCount val="5"/>
                <c:pt idx="0">
                  <c:v>State and local government, non-education</c:v>
                </c:pt>
                <c:pt idx="1">
                  <c:v>State and local government, education</c:v>
                </c:pt>
                <c:pt idx="2">
                  <c:v>Wholesale trade business</c:v>
                </c:pt>
                <c:pt idx="3">
                  <c:v>Maintenance and repair construction of non-residential structures</c:v>
                </c:pt>
                <c:pt idx="4">
                  <c:v>Private Sector</c:v>
                </c:pt>
              </c:strCache>
            </c:strRef>
          </c:cat>
          <c:val>
            <c:numRef>
              <c:f>'Working Sheet'!$Y$35:$Y$39</c:f>
              <c:numCache>
                <c:formatCode>General</c:formatCode>
                <c:ptCount val="5"/>
                <c:pt idx="0">
                  <c:v>144</c:v>
                </c:pt>
                <c:pt idx="1">
                  <c:v>92</c:v>
                </c:pt>
                <c:pt idx="2">
                  <c:v>3</c:v>
                </c:pt>
                <c:pt idx="3">
                  <c:v>560</c:v>
                </c:pt>
                <c:pt idx="4">
                  <c:v>14</c:v>
                </c:pt>
              </c:numCache>
            </c:numRef>
          </c:val>
          <c:extLst>
            <c:ext xmlns:c16="http://schemas.microsoft.com/office/drawing/2014/chart" uri="{C3380CC4-5D6E-409C-BE32-E72D297353CC}">
              <c16:uniqueId val="{00000000-2089-4CA5-B258-357D6D1C3509}"/>
            </c:ext>
          </c:extLst>
        </c:ser>
        <c:ser>
          <c:idx val="1"/>
          <c:order val="1"/>
          <c:tx>
            <c:strRef>
              <c:f>'Working Sheet'!$Z$34</c:f>
              <c:strCache>
                <c:ptCount val="1"/>
                <c:pt idx="0">
                  <c:v>Total Employee Compensation Impact</c:v>
                </c:pt>
              </c:strCache>
            </c:strRef>
          </c:tx>
          <c:spPr>
            <a:solidFill>
              <a:schemeClr val="accent2"/>
            </a:solidFill>
            <a:ln>
              <a:noFill/>
            </a:ln>
            <a:effectLst/>
          </c:spPr>
          <c:invertIfNegative val="0"/>
          <c:cat>
            <c:strRef>
              <c:f>'Working Sheet'!$X$35:$X$39</c:f>
              <c:strCache>
                <c:ptCount val="5"/>
                <c:pt idx="0">
                  <c:v>State and local government, non-education</c:v>
                </c:pt>
                <c:pt idx="1">
                  <c:v>State and local government, education</c:v>
                </c:pt>
                <c:pt idx="2">
                  <c:v>Wholesale trade business</c:v>
                </c:pt>
                <c:pt idx="3">
                  <c:v>Maintenance and repair construction of non-residential structures</c:v>
                </c:pt>
                <c:pt idx="4">
                  <c:v>Private Sector</c:v>
                </c:pt>
              </c:strCache>
            </c:strRef>
          </c:cat>
          <c:val>
            <c:numRef>
              <c:f>'Working Sheet'!$Z$35:$Z$39</c:f>
              <c:numCache>
                <c:formatCode>General</c:formatCode>
                <c:ptCount val="5"/>
                <c:pt idx="0">
                  <c:v>3976</c:v>
                </c:pt>
                <c:pt idx="1">
                  <c:v>1938</c:v>
                </c:pt>
                <c:pt idx="2">
                  <c:v>41</c:v>
                </c:pt>
                <c:pt idx="3">
                  <c:v>9486</c:v>
                </c:pt>
                <c:pt idx="4">
                  <c:v>207</c:v>
                </c:pt>
              </c:numCache>
            </c:numRef>
          </c:val>
          <c:extLst>
            <c:ext xmlns:c16="http://schemas.microsoft.com/office/drawing/2014/chart" uri="{C3380CC4-5D6E-409C-BE32-E72D297353CC}">
              <c16:uniqueId val="{00000001-2089-4CA5-B258-357D6D1C3509}"/>
            </c:ext>
          </c:extLst>
        </c:ser>
        <c:ser>
          <c:idx val="2"/>
          <c:order val="2"/>
          <c:tx>
            <c:strRef>
              <c:f>'Working Sheet'!$AA$34</c:f>
              <c:strCache>
                <c:ptCount val="1"/>
                <c:pt idx="0">
                  <c:v>Total Value Added Impact ($'000, 2016)</c:v>
                </c:pt>
              </c:strCache>
            </c:strRef>
          </c:tx>
          <c:spPr>
            <a:solidFill>
              <a:schemeClr val="accent3"/>
            </a:solidFill>
            <a:ln>
              <a:noFill/>
            </a:ln>
            <a:effectLst/>
          </c:spPr>
          <c:invertIfNegative val="0"/>
          <c:cat>
            <c:strRef>
              <c:f>'Working Sheet'!$X$35:$X$39</c:f>
              <c:strCache>
                <c:ptCount val="5"/>
                <c:pt idx="0">
                  <c:v>State and local government, non-education</c:v>
                </c:pt>
                <c:pt idx="1">
                  <c:v>State and local government, education</c:v>
                </c:pt>
                <c:pt idx="2">
                  <c:v>Wholesale trade business</c:v>
                </c:pt>
                <c:pt idx="3">
                  <c:v>Maintenance and repair construction of non-residential structures</c:v>
                </c:pt>
                <c:pt idx="4">
                  <c:v>Private Sector</c:v>
                </c:pt>
              </c:strCache>
            </c:strRef>
          </c:cat>
          <c:val>
            <c:numRef>
              <c:f>'Working Sheet'!$AA$35:$AA$39</c:f>
              <c:numCache>
                <c:formatCode>General</c:formatCode>
                <c:ptCount val="5"/>
                <c:pt idx="0">
                  <c:v>3544</c:v>
                </c:pt>
                <c:pt idx="1">
                  <c:v>1728</c:v>
                </c:pt>
                <c:pt idx="2">
                  <c:v>223</c:v>
                </c:pt>
                <c:pt idx="3">
                  <c:v>9254</c:v>
                </c:pt>
                <c:pt idx="4">
                  <c:v>549</c:v>
                </c:pt>
              </c:numCache>
            </c:numRef>
          </c:val>
          <c:extLst>
            <c:ext xmlns:c16="http://schemas.microsoft.com/office/drawing/2014/chart" uri="{C3380CC4-5D6E-409C-BE32-E72D297353CC}">
              <c16:uniqueId val="{00000002-2089-4CA5-B258-357D6D1C3509}"/>
            </c:ext>
          </c:extLst>
        </c:ser>
        <c:dLbls>
          <c:showLegendKey val="0"/>
          <c:showVal val="0"/>
          <c:showCatName val="0"/>
          <c:showSerName val="0"/>
          <c:showPercent val="0"/>
          <c:showBubbleSize val="0"/>
        </c:dLbls>
        <c:gapWidth val="269"/>
        <c:axId val="156868960"/>
        <c:axId val="156875232"/>
      </c:barChart>
      <c:catAx>
        <c:axId val="1568689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56875232"/>
        <c:crosses val="autoZero"/>
        <c:auto val="1"/>
        <c:lblAlgn val="ctr"/>
        <c:lblOffset val="100"/>
        <c:noMultiLvlLbl val="0"/>
      </c:catAx>
      <c:valAx>
        <c:axId val="15687523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8689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WORKFORCE!$B$1</c:f>
              <c:strCache>
                <c:ptCount val="1"/>
                <c:pt idx="0">
                  <c:v>USWorkers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WORKFORCE!$A$2:$A$16</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WORKFORCE!$B$2:$B$16</c:f>
              <c:numCache>
                <c:formatCode>General</c:formatCode>
                <c:ptCount val="15"/>
                <c:pt idx="0">
                  <c:v>15534</c:v>
                </c:pt>
                <c:pt idx="1">
                  <c:v>11901</c:v>
                </c:pt>
                <c:pt idx="2">
                  <c:v>13592</c:v>
                </c:pt>
                <c:pt idx="3">
                  <c:v>13235</c:v>
                </c:pt>
                <c:pt idx="4">
                  <c:v>12522</c:v>
                </c:pt>
                <c:pt idx="5">
                  <c:v>11805</c:v>
                </c:pt>
                <c:pt idx="6">
                  <c:v>11499</c:v>
                </c:pt>
                <c:pt idx="7">
                  <c:v>11249</c:v>
                </c:pt>
                <c:pt idx="8">
                  <c:v>11438</c:v>
                </c:pt>
                <c:pt idx="9">
                  <c:v>11341</c:v>
                </c:pt>
                <c:pt idx="10">
                  <c:v>10659</c:v>
                </c:pt>
                <c:pt idx="11">
                  <c:v>10537</c:v>
                </c:pt>
                <c:pt idx="12">
                  <c:v>10687</c:v>
                </c:pt>
                <c:pt idx="13">
                  <c:v>11548</c:v>
                </c:pt>
                <c:pt idx="14">
                  <c:v>13656</c:v>
                </c:pt>
              </c:numCache>
            </c:numRef>
          </c:val>
          <c:extLst>
            <c:ext xmlns:c16="http://schemas.microsoft.com/office/drawing/2014/chart" uri="{C3380CC4-5D6E-409C-BE32-E72D297353CC}">
              <c16:uniqueId val="{00000000-DEA2-4C31-910E-DC2CE73E20C3}"/>
            </c:ext>
          </c:extLst>
        </c:ser>
        <c:ser>
          <c:idx val="1"/>
          <c:order val="1"/>
          <c:tx>
            <c:strRef>
              <c:f>WORKFORCE!$C$1</c:f>
              <c:strCache>
                <c:ptCount val="1"/>
                <c:pt idx="0">
                  <c:v>ForeignWorkers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numRef>
              <c:f>WORKFORCE!$A$2:$A$16</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WORKFORCE!$C$2:$C$16</c:f>
              <c:numCache>
                <c:formatCode>General</c:formatCode>
                <c:ptCount val="15"/>
                <c:pt idx="0">
                  <c:v>36249</c:v>
                </c:pt>
                <c:pt idx="1">
                  <c:v>28535</c:v>
                </c:pt>
                <c:pt idx="2">
                  <c:v>36095</c:v>
                </c:pt>
                <c:pt idx="3">
                  <c:v>37844</c:v>
                </c:pt>
                <c:pt idx="4">
                  <c:v>36702</c:v>
                </c:pt>
                <c:pt idx="5">
                  <c:v>31231</c:v>
                </c:pt>
                <c:pt idx="6">
                  <c:v>25025</c:v>
                </c:pt>
                <c:pt idx="7">
                  <c:v>20804</c:v>
                </c:pt>
                <c:pt idx="8">
                  <c:v>16439</c:v>
                </c:pt>
                <c:pt idx="9">
                  <c:v>14969</c:v>
                </c:pt>
                <c:pt idx="10">
                  <c:v>14570</c:v>
                </c:pt>
                <c:pt idx="11">
                  <c:v>13183</c:v>
                </c:pt>
                <c:pt idx="12">
                  <c:v>12657</c:v>
                </c:pt>
                <c:pt idx="13">
                  <c:v>12222</c:v>
                </c:pt>
                <c:pt idx="14">
                  <c:v>15559</c:v>
                </c:pt>
              </c:numCache>
            </c:numRef>
          </c:val>
          <c:extLst>
            <c:ext xmlns:c16="http://schemas.microsoft.com/office/drawing/2014/chart" uri="{C3380CC4-5D6E-409C-BE32-E72D297353CC}">
              <c16:uniqueId val="{00000001-DEA2-4C31-910E-DC2CE73E20C3}"/>
            </c:ext>
          </c:extLst>
        </c:ser>
        <c:dLbls>
          <c:showLegendKey val="0"/>
          <c:showVal val="0"/>
          <c:showCatName val="0"/>
          <c:showSerName val="0"/>
          <c:showPercent val="0"/>
          <c:showBubbleSize val="0"/>
        </c:dLbls>
        <c:gapWidth val="150"/>
        <c:overlap val="100"/>
        <c:axId val="156868568"/>
        <c:axId val="157132144"/>
      </c:barChart>
      <c:catAx>
        <c:axId val="1568685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57132144"/>
        <c:crosses val="autoZero"/>
        <c:auto val="1"/>
        <c:lblAlgn val="ctr"/>
        <c:lblOffset val="100"/>
        <c:noMultiLvlLbl val="0"/>
      </c:catAx>
      <c:valAx>
        <c:axId val="15713214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56868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WORKFORCE!$E$1</c:f>
              <c:strCache>
                <c:ptCount val="1"/>
                <c:pt idx="0">
                  <c:v>GDP</c:v>
                </c:pt>
              </c:strCache>
            </c:strRef>
          </c:tx>
          <c:spPr>
            <a:solidFill>
              <a:schemeClr val="accent2"/>
            </a:solidFill>
            <a:ln>
              <a:noFill/>
            </a:ln>
            <a:effectLst/>
          </c:spPr>
          <c:invertIfNegative val="0"/>
          <c:cat>
            <c:numRef>
              <c:f>WORKFORCE!$A$2:$A$16</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WORKFORCE!$E$2:$E$16</c:f>
              <c:numCache>
                <c:formatCode>General</c:formatCode>
                <c:ptCount val="15"/>
                <c:pt idx="0">
                  <c:v>1284</c:v>
                </c:pt>
                <c:pt idx="1">
                  <c:v>1239</c:v>
                </c:pt>
                <c:pt idx="2">
                  <c:v>1210</c:v>
                </c:pt>
                <c:pt idx="3">
                  <c:v>1061</c:v>
                </c:pt>
                <c:pt idx="4">
                  <c:v>990</c:v>
                </c:pt>
                <c:pt idx="5">
                  <c:v>938</c:v>
                </c:pt>
                <c:pt idx="6">
                  <c:v>939</c:v>
                </c:pt>
                <c:pt idx="7">
                  <c:v>795</c:v>
                </c:pt>
                <c:pt idx="8">
                  <c:v>799</c:v>
                </c:pt>
                <c:pt idx="9">
                  <c:v>733</c:v>
                </c:pt>
                <c:pt idx="10">
                  <c:v>751</c:v>
                </c:pt>
                <c:pt idx="11">
                  <c:v>784</c:v>
                </c:pt>
                <c:pt idx="12">
                  <c:v>845</c:v>
                </c:pt>
                <c:pt idx="13">
                  <c:v>933</c:v>
                </c:pt>
                <c:pt idx="14">
                  <c:v>1242</c:v>
                </c:pt>
              </c:numCache>
            </c:numRef>
          </c:val>
          <c:extLst>
            <c:ext xmlns:c16="http://schemas.microsoft.com/office/drawing/2014/chart" uri="{C3380CC4-5D6E-409C-BE32-E72D297353CC}">
              <c16:uniqueId val="{00000000-E1DE-4B05-9681-97E9BF39CAF3}"/>
            </c:ext>
          </c:extLst>
        </c:ser>
        <c:dLbls>
          <c:showLegendKey val="0"/>
          <c:showVal val="0"/>
          <c:showCatName val="0"/>
          <c:showSerName val="0"/>
          <c:showPercent val="0"/>
          <c:showBubbleSize val="0"/>
        </c:dLbls>
        <c:gapWidth val="269"/>
        <c:axId val="157130576"/>
        <c:axId val="157129792"/>
      </c:barChart>
      <c:lineChart>
        <c:grouping val="standard"/>
        <c:varyColors val="0"/>
        <c:ser>
          <c:idx val="0"/>
          <c:order val="0"/>
          <c:tx>
            <c:strRef>
              <c:f>WORKFORCE!$B$1</c:f>
              <c:strCache>
                <c:ptCount val="1"/>
                <c:pt idx="0">
                  <c:v>USWorkers</c:v>
                </c:pt>
              </c:strCache>
            </c:strRef>
          </c:tx>
          <c:spPr>
            <a:ln w="38100" cap="rnd">
              <a:solidFill>
                <a:schemeClr val="accent1"/>
              </a:solidFill>
              <a:round/>
            </a:ln>
            <a:effectLst/>
          </c:spPr>
          <c:marker>
            <c:symbol val="none"/>
          </c:marker>
          <c:cat>
            <c:numRef>
              <c:f>WORKFORCE!$A$2:$A$16</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WORKFORCE!$B$2:$B$16</c:f>
              <c:numCache>
                <c:formatCode>General</c:formatCode>
                <c:ptCount val="15"/>
                <c:pt idx="0">
                  <c:v>15534</c:v>
                </c:pt>
                <c:pt idx="1">
                  <c:v>11901</c:v>
                </c:pt>
                <c:pt idx="2">
                  <c:v>13592</c:v>
                </c:pt>
                <c:pt idx="3">
                  <c:v>13235</c:v>
                </c:pt>
                <c:pt idx="4">
                  <c:v>12522</c:v>
                </c:pt>
                <c:pt idx="5">
                  <c:v>11805</c:v>
                </c:pt>
                <c:pt idx="6">
                  <c:v>11499</c:v>
                </c:pt>
                <c:pt idx="7">
                  <c:v>11249</c:v>
                </c:pt>
                <c:pt idx="8">
                  <c:v>11438</c:v>
                </c:pt>
                <c:pt idx="9">
                  <c:v>11341</c:v>
                </c:pt>
                <c:pt idx="10">
                  <c:v>10659</c:v>
                </c:pt>
                <c:pt idx="11">
                  <c:v>10537</c:v>
                </c:pt>
                <c:pt idx="12">
                  <c:v>10687</c:v>
                </c:pt>
                <c:pt idx="13">
                  <c:v>11548</c:v>
                </c:pt>
                <c:pt idx="14">
                  <c:v>13656</c:v>
                </c:pt>
              </c:numCache>
            </c:numRef>
          </c:val>
          <c:smooth val="0"/>
          <c:extLst>
            <c:ext xmlns:c16="http://schemas.microsoft.com/office/drawing/2014/chart" uri="{C3380CC4-5D6E-409C-BE32-E72D297353CC}">
              <c16:uniqueId val="{00000001-E1DE-4B05-9681-97E9BF39CAF3}"/>
            </c:ext>
          </c:extLst>
        </c:ser>
        <c:dLbls>
          <c:showLegendKey val="0"/>
          <c:showVal val="0"/>
          <c:showCatName val="0"/>
          <c:showSerName val="0"/>
          <c:showPercent val="0"/>
          <c:showBubbleSize val="0"/>
        </c:dLbls>
        <c:marker val="1"/>
        <c:smooth val="0"/>
        <c:axId val="157130184"/>
        <c:axId val="157127832"/>
      </c:lineChart>
      <c:catAx>
        <c:axId val="1571305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57129792"/>
        <c:crosses val="autoZero"/>
        <c:auto val="1"/>
        <c:lblAlgn val="ctr"/>
        <c:lblOffset val="100"/>
        <c:noMultiLvlLbl val="0"/>
      </c:catAx>
      <c:valAx>
        <c:axId val="1571297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GDP USD $</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130576"/>
        <c:crosses val="autoZero"/>
        <c:crossBetween val="between"/>
      </c:valAx>
      <c:valAx>
        <c:axId val="157127832"/>
        <c:scaling>
          <c:orientation val="minMax"/>
        </c:scaling>
        <c:delete val="0"/>
        <c:axPos val="r"/>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No. of Workers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130184"/>
        <c:crosses val="max"/>
        <c:crossBetween val="between"/>
      </c:valAx>
      <c:catAx>
        <c:axId val="157130184"/>
        <c:scaling>
          <c:orientation val="minMax"/>
        </c:scaling>
        <c:delete val="1"/>
        <c:axPos val="b"/>
        <c:numFmt formatCode="General" sourceLinked="1"/>
        <c:majorTickMark val="out"/>
        <c:minorTickMark val="none"/>
        <c:tickLblPos val="nextTo"/>
        <c:crossAx val="1571278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WORKFORCE!$G$1</c:f>
              <c:strCache>
                <c:ptCount val="1"/>
                <c:pt idx="0">
                  <c:v>GDP Per Worker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WORKFORCE!$A$2:$A$16</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WORKFORCE!$G$2:$G$16</c:f>
              <c:numCache>
                <c:formatCode>General</c:formatCode>
                <c:ptCount val="15"/>
                <c:pt idx="0">
                  <c:v>24795.782399629221</c:v>
                </c:pt>
                <c:pt idx="1">
                  <c:v>30641.01295874963</c:v>
                </c:pt>
                <c:pt idx="2">
                  <c:v>24352.446313925171</c:v>
                </c:pt>
                <c:pt idx="3">
                  <c:v>20771.745727206875</c:v>
                </c:pt>
                <c:pt idx="4">
                  <c:v>20112.140419307656</c:v>
                </c:pt>
                <c:pt idx="5">
                  <c:v>21795.705920624594</c:v>
                </c:pt>
                <c:pt idx="6">
                  <c:v>25709.122768590514</c:v>
                </c:pt>
                <c:pt idx="7">
                  <c:v>24802.670576857083</c:v>
                </c:pt>
                <c:pt idx="8">
                  <c:v>28661.620690892134</c:v>
                </c:pt>
                <c:pt idx="9">
                  <c:v>27860.129228430254</c:v>
                </c:pt>
                <c:pt idx="10">
                  <c:v>29767.331245788577</c:v>
                </c:pt>
                <c:pt idx="11">
                  <c:v>33052.276559865088</c:v>
                </c:pt>
                <c:pt idx="12">
                  <c:v>36197.738176833453</c:v>
                </c:pt>
                <c:pt idx="13">
                  <c:v>39251.156920488007</c:v>
                </c:pt>
                <c:pt idx="14">
                  <c:v>42512.40800958412</c:v>
                </c:pt>
              </c:numCache>
            </c:numRef>
          </c:val>
          <c:extLst>
            <c:ext xmlns:c16="http://schemas.microsoft.com/office/drawing/2014/chart" uri="{C3380CC4-5D6E-409C-BE32-E72D297353CC}">
              <c16:uniqueId val="{00000000-4648-47BB-B904-45EE6D553E57}"/>
            </c:ext>
          </c:extLst>
        </c:ser>
        <c:dLbls>
          <c:showLegendKey val="0"/>
          <c:showVal val="0"/>
          <c:showCatName val="0"/>
          <c:showSerName val="0"/>
          <c:showPercent val="0"/>
          <c:showBubbleSize val="0"/>
        </c:dLbls>
        <c:gapWidth val="100"/>
        <c:overlap val="-24"/>
        <c:axId val="157133320"/>
        <c:axId val="157133712"/>
      </c:barChart>
      <c:catAx>
        <c:axId val="1571333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57133712"/>
        <c:crosses val="autoZero"/>
        <c:auto val="1"/>
        <c:lblAlgn val="ctr"/>
        <c:lblOffset val="100"/>
        <c:noMultiLvlLbl val="0"/>
      </c:catAx>
      <c:valAx>
        <c:axId val="15713371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57133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WORKFORCE!$I$1</c:f>
              <c:strCache>
                <c:ptCount val="1"/>
                <c:pt idx="0">
                  <c:v>Past CW-1 Limit</c:v>
                </c:pt>
              </c:strCache>
            </c:strRef>
          </c:tx>
          <c:spPr>
            <a:ln w="22225" cap="rnd" cmpd="sng" algn="ctr">
              <a:solidFill>
                <a:schemeClr val="accent1"/>
              </a:solidFill>
              <a:round/>
            </a:ln>
            <a:effectLst/>
          </c:spPr>
          <c:marker>
            <c:symbol val="none"/>
          </c:marker>
          <c:cat>
            <c:numRef>
              <c:f>WORKFORCE!$H$2:$H$21</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WORKFORCE!$I$2:$I$21</c:f>
              <c:numCache>
                <c:formatCode>General</c:formatCode>
                <c:ptCount val="20"/>
                <c:pt idx="0">
                  <c:v>22417</c:v>
                </c:pt>
                <c:pt idx="1">
                  <c:v>22416</c:v>
                </c:pt>
                <c:pt idx="2">
                  <c:v>15000</c:v>
                </c:pt>
                <c:pt idx="3">
                  <c:v>14000</c:v>
                </c:pt>
                <c:pt idx="4">
                  <c:v>13999</c:v>
                </c:pt>
                <c:pt idx="5">
                  <c:v>12999</c:v>
                </c:pt>
                <c:pt idx="6">
                  <c:v>13348</c:v>
                </c:pt>
                <c:pt idx="7">
                  <c:v>9998</c:v>
                </c:pt>
                <c:pt idx="8">
                  <c:v>4999</c:v>
                </c:pt>
              </c:numCache>
            </c:numRef>
          </c:val>
          <c:smooth val="1"/>
          <c:extLst>
            <c:ext xmlns:c16="http://schemas.microsoft.com/office/drawing/2014/chart" uri="{C3380CC4-5D6E-409C-BE32-E72D297353CC}">
              <c16:uniqueId val="{00000000-8F95-44EB-BFC0-95A63EEE0182}"/>
            </c:ext>
          </c:extLst>
        </c:ser>
        <c:ser>
          <c:idx val="1"/>
          <c:order val="1"/>
          <c:tx>
            <c:strRef>
              <c:f>WORKFORCE!$J$1</c:f>
              <c:strCache>
                <c:ptCount val="1"/>
                <c:pt idx="0">
                  <c:v>Proposed CW-1 Limit</c:v>
                </c:pt>
              </c:strCache>
            </c:strRef>
          </c:tx>
          <c:spPr>
            <a:ln w="22225" cap="rnd" cmpd="sng" algn="ctr">
              <a:solidFill>
                <a:srgbClr val="FF0000"/>
              </a:solidFill>
              <a:round/>
            </a:ln>
            <a:effectLst/>
          </c:spPr>
          <c:marker>
            <c:symbol val="none"/>
          </c:marker>
          <c:cat>
            <c:numRef>
              <c:f>WORKFORCE!$H$2:$H$21</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WORKFORCE!$J$2:$J$21</c:f>
              <c:numCache>
                <c:formatCode>General</c:formatCode>
                <c:ptCount val="20"/>
                <c:pt idx="8">
                  <c:v>4999</c:v>
                </c:pt>
                <c:pt idx="9">
                  <c:v>2499</c:v>
                </c:pt>
                <c:pt idx="10">
                  <c:v>0</c:v>
                </c:pt>
              </c:numCache>
            </c:numRef>
          </c:val>
          <c:smooth val="1"/>
          <c:extLst>
            <c:ext xmlns:c16="http://schemas.microsoft.com/office/drawing/2014/chart" uri="{C3380CC4-5D6E-409C-BE32-E72D297353CC}">
              <c16:uniqueId val="{00000001-8F95-44EB-BFC0-95A63EEE0182}"/>
            </c:ext>
          </c:extLst>
        </c:ser>
        <c:ser>
          <c:idx val="2"/>
          <c:order val="2"/>
          <c:tx>
            <c:strRef>
              <c:f>WORKFORCE!$K$1</c:f>
              <c:strCache>
                <c:ptCount val="1"/>
                <c:pt idx="0">
                  <c:v>Limits under S. 2325</c:v>
                </c:pt>
              </c:strCache>
            </c:strRef>
          </c:tx>
          <c:spPr>
            <a:ln w="22225" cap="rnd" cmpd="sng" algn="ctr">
              <a:solidFill>
                <a:schemeClr val="accent3"/>
              </a:solidFill>
              <a:round/>
            </a:ln>
            <a:effectLst/>
          </c:spPr>
          <c:marker>
            <c:symbol val="none"/>
          </c:marker>
          <c:cat>
            <c:numRef>
              <c:f>WORKFORCE!$H$2:$H$21</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WORKFORCE!$K$2:$K$21</c:f>
              <c:numCache>
                <c:formatCode>General</c:formatCode>
                <c:ptCount val="20"/>
                <c:pt idx="7">
                  <c:v>9998</c:v>
                </c:pt>
                <c:pt idx="8">
                  <c:v>13000</c:v>
                </c:pt>
                <c:pt idx="9">
                  <c:v>12500</c:v>
                </c:pt>
                <c:pt idx="10">
                  <c:v>12000</c:v>
                </c:pt>
                <c:pt idx="11">
                  <c:v>11500</c:v>
                </c:pt>
                <c:pt idx="12">
                  <c:v>11000</c:v>
                </c:pt>
                <c:pt idx="13">
                  <c:v>10000</c:v>
                </c:pt>
                <c:pt idx="14">
                  <c:v>9000</c:v>
                </c:pt>
                <c:pt idx="15">
                  <c:v>8000</c:v>
                </c:pt>
                <c:pt idx="16">
                  <c:v>7000</c:v>
                </c:pt>
                <c:pt idx="17">
                  <c:v>6000</c:v>
                </c:pt>
                <c:pt idx="18">
                  <c:v>5000</c:v>
                </c:pt>
                <c:pt idx="19">
                  <c:v>1000</c:v>
                </c:pt>
              </c:numCache>
            </c:numRef>
          </c:val>
          <c:smooth val="1"/>
          <c:extLst>
            <c:ext xmlns:c16="http://schemas.microsoft.com/office/drawing/2014/chart" uri="{C3380CC4-5D6E-409C-BE32-E72D297353CC}">
              <c16:uniqueId val="{00000002-8F95-44EB-BFC0-95A63EEE0182}"/>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7134104"/>
        <c:axId val="157131752"/>
      </c:lineChart>
      <c:catAx>
        <c:axId val="15713410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57131752"/>
        <c:crosses val="autoZero"/>
        <c:auto val="1"/>
        <c:lblAlgn val="ctr"/>
        <c:lblOffset val="100"/>
        <c:noMultiLvlLbl val="0"/>
      </c:catAx>
      <c:valAx>
        <c:axId val="1571317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5713410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41486200604129E-2"/>
          <c:y val="2.0270518534184937E-2"/>
          <c:w val="0.90925296267401068"/>
          <c:h val="0.94247146020904782"/>
        </c:manualLayout>
      </c:layout>
      <c:lineChart>
        <c:grouping val="standard"/>
        <c:varyColors val="0"/>
        <c:ser>
          <c:idx val="1"/>
          <c:order val="0"/>
          <c:tx>
            <c:strRef>
              <c:f>'Working Sheet'!$M$26</c:f>
              <c:strCache>
                <c:ptCount val="1"/>
                <c:pt idx="0">
                  <c:v>GDP</c:v>
                </c:pt>
              </c:strCache>
            </c:strRef>
          </c:tx>
          <c:spPr>
            <a:ln w="38100" cap="rnd" cmpd="sng" algn="ctr">
              <a:solidFill>
                <a:schemeClr val="accent4">
                  <a:lumMod val="75000"/>
                </a:schemeClr>
              </a:solidFill>
              <a:round/>
            </a:ln>
            <a:effectLst/>
          </c:spPr>
          <c:marker>
            <c:symbol val="none"/>
          </c:marker>
          <c:cat>
            <c:numRef>
              <c:f>'Working Sheet'!$L$27:$L$37</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'Working Sheet'!$M$27:$M$37</c:f>
              <c:numCache>
                <c:formatCode>General</c:formatCode>
                <c:ptCount val="11"/>
                <c:pt idx="0">
                  <c:v>990</c:v>
                </c:pt>
                <c:pt idx="1">
                  <c:v>938</c:v>
                </c:pt>
                <c:pt idx="2">
                  <c:v>939</c:v>
                </c:pt>
                <c:pt idx="3">
                  <c:v>795</c:v>
                </c:pt>
                <c:pt idx="4">
                  <c:v>799</c:v>
                </c:pt>
                <c:pt idx="5">
                  <c:v>733</c:v>
                </c:pt>
                <c:pt idx="6">
                  <c:v>751</c:v>
                </c:pt>
                <c:pt idx="7">
                  <c:v>784</c:v>
                </c:pt>
                <c:pt idx="8">
                  <c:v>845</c:v>
                </c:pt>
                <c:pt idx="9">
                  <c:v>933</c:v>
                </c:pt>
                <c:pt idx="10">
                  <c:v>1242</c:v>
                </c:pt>
              </c:numCache>
            </c:numRef>
          </c:val>
          <c:smooth val="0"/>
          <c:extLst>
            <c:ext xmlns:c16="http://schemas.microsoft.com/office/drawing/2014/chart" uri="{C3380CC4-5D6E-409C-BE32-E72D297353CC}">
              <c16:uniqueId val="{00000000-0881-481A-A932-0ECA7ADC2928}"/>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147705192"/>
        <c:axId val="147706368"/>
      </c:lineChart>
      <c:lineChart>
        <c:grouping val="standard"/>
        <c:varyColors val="0"/>
        <c:ser>
          <c:idx val="2"/>
          <c:order val="1"/>
          <c:tx>
            <c:strRef>
              <c:f>'Working Sheet'!$N$26</c:f>
              <c:strCache>
                <c:ptCount val="1"/>
                <c:pt idx="0">
                  <c:v>New Business Licenses</c:v>
                </c:pt>
              </c:strCache>
            </c:strRef>
          </c:tx>
          <c:spPr>
            <a:ln w="38100" cap="rnd" cmpd="sng" algn="ctr">
              <a:solidFill>
                <a:schemeClr val="accent1"/>
              </a:solidFill>
              <a:round/>
            </a:ln>
            <a:effectLst/>
          </c:spPr>
          <c:marker>
            <c:symbol val="none"/>
          </c:marker>
          <c:cat>
            <c:numRef>
              <c:f>'Working Sheet'!$L$27:$L$37</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'Working Sheet'!$N$27:$N$37</c:f>
              <c:numCache>
                <c:formatCode>General</c:formatCode>
                <c:ptCount val="11"/>
                <c:pt idx="0">
                  <c:v>1096</c:v>
                </c:pt>
                <c:pt idx="1">
                  <c:v>1050</c:v>
                </c:pt>
                <c:pt idx="2">
                  <c:v>1035</c:v>
                </c:pt>
                <c:pt idx="3">
                  <c:v>657</c:v>
                </c:pt>
                <c:pt idx="4">
                  <c:v>618</c:v>
                </c:pt>
                <c:pt idx="5">
                  <c:v>544</c:v>
                </c:pt>
                <c:pt idx="6">
                  <c:v>606</c:v>
                </c:pt>
                <c:pt idx="7">
                  <c:v>519</c:v>
                </c:pt>
                <c:pt idx="8">
                  <c:v>534</c:v>
                </c:pt>
                <c:pt idx="9">
                  <c:v>585</c:v>
                </c:pt>
                <c:pt idx="10">
                  <c:v>705</c:v>
                </c:pt>
              </c:numCache>
            </c:numRef>
          </c:val>
          <c:smooth val="0"/>
          <c:extLst>
            <c:ext xmlns:c16="http://schemas.microsoft.com/office/drawing/2014/chart" uri="{C3380CC4-5D6E-409C-BE32-E72D297353CC}">
              <c16:uniqueId val="{00000001-0881-481A-A932-0ECA7ADC2928}"/>
            </c:ext>
          </c:extLst>
        </c:ser>
        <c:dLbls>
          <c:showLegendKey val="0"/>
          <c:showVal val="0"/>
          <c:showCatName val="0"/>
          <c:showSerName val="0"/>
          <c:showPercent val="0"/>
          <c:showBubbleSize val="0"/>
        </c:dLbls>
        <c:marker val="1"/>
        <c:smooth val="0"/>
        <c:axId val="147705976"/>
        <c:axId val="147705584"/>
      </c:lineChart>
      <c:catAx>
        <c:axId val="14770519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47706368"/>
        <c:crosses val="autoZero"/>
        <c:auto val="1"/>
        <c:lblAlgn val="ctr"/>
        <c:lblOffset val="100"/>
        <c:noMultiLvlLbl val="0"/>
      </c:catAx>
      <c:valAx>
        <c:axId val="147706368"/>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r>
                  <a:rPr lang="en-US"/>
                  <a:t>Million $ USD</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endParaRPr lang="en-US"/>
            </a:p>
          </c:txPr>
        </c:title>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47705192"/>
        <c:crosses val="autoZero"/>
        <c:crossBetween val="between"/>
      </c:valAx>
      <c:valAx>
        <c:axId val="147705584"/>
        <c:scaling>
          <c:orientation val="minMax"/>
        </c:scaling>
        <c:delete val="0"/>
        <c:axPos val="r"/>
        <c:title>
          <c:tx>
            <c:rich>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r>
                  <a:rPr lang="en-US"/>
                  <a:t>No.</a:t>
                </a:r>
                <a:r>
                  <a:rPr lang="en-US" baseline="0"/>
                  <a:t> of licenses </a:t>
                </a:r>
                <a:endParaRPr lang="en-US"/>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47705976"/>
        <c:crosses val="max"/>
        <c:crossBetween val="between"/>
      </c:valAx>
      <c:catAx>
        <c:axId val="147705976"/>
        <c:scaling>
          <c:orientation val="minMax"/>
        </c:scaling>
        <c:delete val="1"/>
        <c:axPos val="b"/>
        <c:numFmt formatCode="General" sourceLinked="1"/>
        <c:majorTickMark val="out"/>
        <c:minorTickMark val="none"/>
        <c:tickLblPos val="nextTo"/>
        <c:crossAx val="147705584"/>
        <c:crosses val="autoZero"/>
        <c:auto val="1"/>
        <c:lblAlgn val="ctr"/>
        <c:lblOffset val="100"/>
        <c:noMultiLvlLbl val="0"/>
      </c:cat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'EI-Commerce'!$AB$2</c:f>
              <c:strCache>
                <c:ptCount val="1"/>
                <c:pt idx="0">
                  <c:v>CPI</c:v>
                </c:pt>
              </c:strCache>
            </c:strRef>
          </c:tx>
          <c:spPr>
            <a:ln w="22225" cap="rnd" cmpd="sng" algn="ctr">
              <a:solidFill>
                <a:schemeClr val="accent1"/>
              </a:solidFill>
              <a:round/>
            </a:ln>
            <a:effectLst/>
          </c:spPr>
          <c:marker>
            <c:symbol val="none"/>
          </c:marker>
          <c:trendline>
            <c:spPr>
              <a:ln w="9525" cap="rnd">
                <a:solidFill>
                  <a:schemeClr val="accent1"/>
                </a:solidFill>
              </a:ln>
              <a:effectLst/>
            </c:spPr>
            <c:trendlineType val="linear"/>
            <c:dispRSqr val="0"/>
            <c:dispEq val="0"/>
          </c:trendline>
          <c:cat>
            <c:strRef>
              <c:f>'EI-Commerce'!$Z$2:$Z$40</c:f>
              <c:strCache>
                <c:ptCount val="39"/>
                <c:pt idx="0">
                  <c:v>Year.Quarter</c:v>
                </c:pt>
                <c:pt idx="1">
                  <c:v>2008.4</c:v>
                </c:pt>
                <c:pt idx="2">
                  <c:v>2009.1</c:v>
                </c:pt>
                <c:pt idx="3">
                  <c:v>2009.2</c:v>
                </c:pt>
                <c:pt idx="4">
                  <c:v>2009.3</c:v>
                </c:pt>
                <c:pt idx="5">
                  <c:v>2009.4</c:v>
                </c:pt>
                <c:pt idx="6">
                  <c:v>2010.1</c:v>
                </c:pt>
                <c:pt idx="7">
                  <c:v>2010.2</c:v>
                </c:pt>
                <c:pt idx="8">
                  <c:v>2010.3</c:v>
                </c:pt>
                <c:pt idx="9">
                  <c:v>2010.4</c:v>
                </c:pt>
                <c:pt idx="10">
                  <c:v>2011.1</c:v>
                </c:pt>
                <c:pt idx="11">
                  <c:v>2011.2</c:v>
                </c:pt>
                <c:pt idx="12">
                  <c:v>2011.3</c:v>
                </c:pt>
                <c:pt idx="13">
                  <c:v>2011.4</c:v>
                </c:pt>
                <c:pt idx="14">
                  <c:v>2012.1</c:v>
                </c:pt>
                <c:pt idx="15">
                  <c:v>2012.2</c:v>
                </c:pt>
                <c:pt idx="16">
                  <c:v>2012.3</c:v>
                </c:pt>
                <c:pt idx="17">
                  <c:v>2012.4</c:v>
                </c:pt>
                <c:pt idx="18">
                  <c:v>2013.1</c:v>
                </c:pt>
                <c:pt idx="19">
                  <c:v>2013.2</c:v>
                </c:pt>
                <c:pt idx="20">
                  <c:v>2013.3</c:v>
                </c:pt>
                <c:pt idx="21">
                  <c:v>2013.4</c:v>
                </c:pt>
                <c:pt idx="22">
                  <c:v>2014.1</c:v>
                </c:pt>
                <c:pt idx="23">
                  <c:v>2014.2</c:v>
                </c:pt>
                <c:pt idx="24">
                  <c:v>2014.3</c:v>
                </c:pt>
                <c:pt idx="25">
                  <c:v>2014.4</c:v>
                </c:pt>
                <c:pt idx="26">
                  <c:v>2015.1</c:v>
                </c:pt>
                <c:pt idx="27">
                  <c:v>2015.2</c:v>
                </c:pt>
                <c:pt idx="28">
                  <c:v>2015.3</c:v>
                </c:pt>
                <c:pt idx="29">
                  <c:v>2015.4</c:v>
                </c:pt>
                <c:pt idx="30">
                  <c:v>2016.1</c:v>
                </c:pt>
                <c:pt idx="31">
                  <c:v>2016.2</c:v>
                </c:pt>
                <c:pt idx="32">
                  <c:v>2016.3</c:v>
                </c:pt>
                <c:pt idx="33">
                  <c:v>2016.4</c:v>
                </c:pt>
                <c:pt idx="34">
                  <c:v>2017.1</c:v>
                </c:pt>
                <c:pt idx="35">
                  <c:v>2017.2</c:v>
                </c:pt>
                <c:pt idx="36">
                  <c:v>2017.3</c:v>
                </c:pt>
                <c:pt idx="37">
                  <c:v>2017.4</c:v>
                </c:pt>
                <c:pt idx="38">
                  <c:v>2018.1</c:v>
                </c:pt>
              </c:strCache>
            </c:strRef>
          </c:cat>
          <c:val>
            <c:numRef>
              <c:f>'EI-Commerce'!$AB$3:$AB$40</c:f>
              <c:numCache>
                <c:formatCode>General</c:formatCode>
                <c:ptCount val="38"/>
                <c:pt idx="0">
                  <c:v>-3.8</c:v>
                </c:pt>
                <c:pt idx="1">
                  <c:v>-0.1</c:v>
                </c:pt>
                <c:pt idx="2">
                  <c:v>1.4</c:v>
                </c:pt>
                <c:pt idx="3">
                  <c:v>0.1</c:v>
                </c:pt>
                <c:pt idx="4">
                  <c:v>3.4</c:v>
                </c:pt>
                <c:pt idx="5">
                  <c:v>1.1000000000000001</c:v>
                </c:pt>
                <c:pt idx="6">
                  <c:v>0.6</c:v>
                </c:pt>
                <c:pt idx="7">
                  <c:v>0.4</c:v>
                </c:pt>
                <c:pt idx="8">
                  <c:v>4</c:v>
                </c:pt>
                <c:pt idx="9">
                  <c:v>-1.4</c:v>
                </c:pt>
                <c:pt idx="10">
                  <c:v>0.8</c:v>
                </c:pt>
                <c:pt idx="11">
                  <c:v>2.8</c:v>
                </c:pt>
                <c:pt idx="12">
                  <c:v>0.1</c:v>
                </c:pt>
                <c:pt idx="13">
                  <c:v>0.5</c:v>
                </c:pt>
                <c:pt idx="14">
                  <c:v>-0.8</c:v>
                </c:pt>
                <c:pt idx="15">
                  <c:v>0.3</c:v>
                </c:pt>
                <c:pt idx="16">
                  <c:v>1.1000000000000001</c:v>
                </c:pt>
                <c:pt idx="17">
                  <c:v>-1.1000000000000001</c:v>
                </c:pt>
                <c:pt idx="18">
                  <c:v>-0.2</c:v>
                </c:pt>
                <c:pt idx="19">
                  <c:v>-1</c:v>
                </c:pt>
                <c:pt idx="20">
                  <c:v>-0.2</c:v>
                </c:pt>
                <c:pt idx="21">
                  <c:v>0.5</c:v>
                </c:pt>
                <c:pt idx="22">
                  <c:v>0.8</c:v>
                </c:pt>
                <c:pt idx="23">
                  <c:v>-0.6</c:v>
                </c:pt>
                <c:pt idx="24">
                  <c:v>0.4</c:v>
                </c:pt>
                <c:pt idx="25">
                  <c:v>-3.5</c:v>
                </c:pt>
                <c:pt idx="26">
                  <c:v>0.9</c:v>
                </c:pt>
                <c:pt idx="27">
                  <c:v>-1.5</c:v>
                </c:pt>
                <c:pt idx="28">
                  <c:v>0.1</c:v>
                </c:pt>
                <c:pt idx="29">
                  <c:v>0.3</c:v>
                </c:pt>
                <c:pt idx="30">
                  <c:v>1.3</c:v>
                </c:pt>
                <c:pt idx="31">
                  <c:v>0.2</c:v>
                </c:pt>
                <c:pt idx="32">
                  <c:v>0.3</c:v>
                </c:pt>
              </c:numCache>
            </c:numRef>
          </c:val>
          <c:smooth val="0"/>
          <c:extLst>
            <c:ext xmlns:c16="http://schemas.microsoft.com/office/drawing/2014/chart" uri="{C3380CC4-5D6E-409C-BE32-E72D297353CC}">
              <c16:uniqueId val="{00000001-D18A-4BC9-8CE9-80E9E23D3E02}"/>
            </c:ext>
          </c:extLst>
        </c:ser>
        <c:ser>
          <c:idx val="1"/>
          <c:order val="1"/>
          <c:tx>
            <c:strRef>
              <c:f>'EI-Commerce'!$AC$2</c:f>
              <c:strCache>
                <c:ptCount val="1"/>
                <c:pt idx="0">
                  <c:v>Projected CPI</c:v>
                </c:pt>
              </c:strCache>
            </c:strRef>
          </c:tx>
          <c:spPr>
            <a:ln w="22225" cap="rnd" cmpd="sng" algn="ctr">
              <a:solidFill>
                <a:schemeClr val="accent1"/>
              </a:solidFill>
              <a:prstDash val="dash"/>
              <a:round/>
            </a:ln>
            <a:effectLst/>
          </c:spPr>
          <c:marker>
            <c:symbol val="none"/>
          </c:marker>
          <c:cat>
            <c:strRef>
              <c:f>'EI-Commerce'!$Z$2:$Z$40</c:f>
              <c:strCache>
                <c:ptCount val="39"/>
                <c:pt idx="0">
                  <c:v>Year.Quarter</c:v>
                </c:pt>
                <c:pt idx="1">
                  <c:v>2008.4</c:v>
                </c:pt>
                <c:pt idx="2">
                  <c:v>2009.1</c:v>
                </c:pt>
                <c:pt idx="3">
                  <c:v>2009.2</c:v>
                </c:pt>
                <c:pt idx="4">
                  <c:v>2009.3</c:v>
                </c:pt>
                <c:pt idx="5">
                  <c:v>2009.4</c:v>
                </c:pt>
                <c:pt idx="6">
                  <c:v>2010.1</c:v>
                </c:pt>
                <c:pt idx="7">
                  <c:v>2010.2</c:v>
                </c:pt>
                <c:pt idx="8">
                  <c:v>2010.3</c:v>
                </c:pt>
                <c:pt idx="9">
                  <c:v>2010.4</c:v>
                </c:pt>
                <c:pt idx="10">
                  <c:v>2011.1</c:v>
                </c:pt>
                <c:pt idx="11">
                  <c:v>2011.2</c:v>
                </c:pt>
                <c:pt idx="12">
                  <c:v>2011.3</c:v>
                </c:pt>
                <c:pt idx="13">
                  <c:v>2011.4</c:v>
                </c:pt>
                <c:pt idx="14">
                  <c:v>2012.1</c:v>
                </c:pt>
                <c:pt idx="15">
                  <c:v>2012.2</c:v>
                </c:pt>
                <c:pt idx="16">
                  <c:v>2012.3</c:v>
                </c:pt>
                <c:pt idx="17">
                  <c:v>2012.4</c:v>
                </c:pt>
                <c:pt idx="18">
                  <c:v>2013.1</c:v>
                </c:pt>
                <c:pt idx="19">
                  <c:v>2013.2</c:v>
                </c:pt>
                <c:pt idx="20">
                  <c:v>2013.3</c:v>
                </c:pt>
                <c:pt idx="21">
                  <c:v>2013.4</c:v>
                </c:pt>
                <c:pt idx="22">
                  <c:v>2014.1</c:v>
                </c:pt>
                <c:pt idx="23">
                  <c:v>2014.2</c:v>
                </c:pt>
                <c:pt idx="24">
                  <c:v>2014.3</c:v>
                </c:pt>
                <c:pt idx="25">
                  <c:v>2014.4</c:v>
                </c:pt>
                <c:pt idx="26">
                  <c:v>2015.1</c:v>
                </c:pt>
                <c:pt idx="27">
                  <c:v>2015.2</c:v>
                </c:pt>
                <c:pt idx="28">
                  <c:v>2015.3</c:v>
                </c:pt>
                <c:pt idx="29">
                  <c:v>2015.4</c:v>
                </c:pt>
                <c:pt idx="30">
                  <c:v>2016.1</c:v>
                </c:pt>
                <c:pt idx="31">
                  <c:v>2016.2</c:v>
                </c:pt>
                <c:pt idx="32">
                  <c:v>2016.3</c:v>
                </c:pt>
                <c:pt idx="33">
                  <c:v>2016.4</c:v>
                </c:pt>
                <c:pt idx="34">
                  <c:v>2017.1</c:v>
                </c:pt>
                <c:pt idx="35">
                  <c:v>2017.2</c:v>
                </c:pt>
                <c:pt idx="36">
                  <c:v>2017.3</c:v>
                </c:pt>
                <c:pt idx="37">
                  <c:v>2017.4</c:v>
                </c:pt>
                <c:pt idx="38">
                  <c:v>2018.1</c:v>
                </c:pt>
              </c:strCache>
            </c:strRef>
          </c:cat>
          <c:val>
            <c:numRef>
              <c:f>'EI-Commerce'!$AC$3:$AC$40</c:f>
              <c:numCache>
                <c:formatCode>General</c:formatCode>
                <c:ptCount val="38"/>
                <c:pt idx="32">
                  <c:v>0.3</c:v>
                </c:pt>
                <c:pt idx="33">
                  <c:v>1.2066471844995652</c:v>
                </c:pt>
                <c:pt idx="34">
                  <c:v>0.15086058950169168</c:v>
                </c:pt>
                <c:pt idx="35">
                  <c:v>0.90142466678069799</c:v>
                </c:pt>
                <c:pt idx="36">
                  <c:v>1.3346774660924003</c:v>
                </c:pt>
                <c:pt idx="37">
                  <c:v>1.4069559992465259</c:v>
                </c:pt>
              </c:numCache>
            </c:numRef>
          </c:val>
          <c:smooth val="0"/>
          <c:extLst>
            <c:ext xmlns:c16="http://schemas.microsoft.com/office/drawing/2014/chart" uri="{C3380CC4-5D6E-409C-BE32-E72D297353CC}">
              <c16:uniqueId val="{00000002-D18A-4BC9-8CE9-80E9E23D3E02}"/>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47541184"/>
        <c:axId val="147542360"/>
      </c:lineChart>
      <c:catAx>
        <c:axId val="14754118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47542360"/>
        <c:crosses val="autoZero"/>
        <c:auto val="1"/>
        <c:lblAlgn val="ctr"/>
        <c:lblOffset val="100"/>
        <c:noMultiLvlLbl val="0"/>
      </c:catAx>
      <c:valAx>
        <c:axId val="1475423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4754118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 TOURISM Stats'!$AE$2</c:f>
              <c:strCache>
                <c:ptCount val="1"/>
                <c:pt idx="0">
                  <c:v>TOTAL</c:v>
                </c:pt>
              </c:strCache>
            </c:strRef>
          </c:tx>
          <c:spPr>
            <a:ln w="22225" cap="rnd" cmpd="sng" algn="ctr">
              <a:solidFill>
                <a:schemeClr val="accent1"/>
              </a:solidFill>
              <a:round/>
            </a:ln>
            <a:effectLst/>
          </c:spPr>
          <c:marker>
            <c:symbol val="none"/>
          </c:marker>
          <c:trendline>
            <c:spPr>
              <a:ln w="9525" cap="rnd">
                <a:solidFill>
                  <a:schemeClr val="accent1"/>
                </a:solidFill>
              </a:ln>
              <a:effectLst/>
            </c:spPr>
            <c:trendlineType val="linear"/>
            <c:dispRSqr val="0"/>
            <c:dispEq val="0"/>
          </c:trendline>
          <c:cat>
            <c:numRef>
              <c:f>' TOURISM Stats'!$AA$3:$AA$151</c:f>
              <c:numCache>
                <c:formatCode>mmm\-yy</c:formatCode>
                <c:ptCount val="149"/>
                <c:pt idx="0">
                  <c:v>38626</c:v>
                </c:pt>
                <c:pt idx="1">
                  <c:v>38657</c:v>
                </c:pt>
                <c:pt idx="2">
                  <c:v>38687</c:v>
                </c:pt>
                <c:pt idx="3">
                  <c:v>38718</c:v>
                </c:pt>
                <c:pt idx="4">
                  <c:v>38749</c:v>
                </c:pt>
                <c:pt idx="5">
                  <c:v>38777</c:v>
                </c:pt>
                <c:pt idx="6">
                  <c:v>38808</c:v>
                </c:pt>
                <c:pt idx="7">
                  <c:v>38838</c:v>
                </c:pt>
                <c:pt idx="8">
                  <c:v>38869</c:v>
                </c:pt>
                <c:pt idx="9">
                  <c:v>38899</c:v>
                </c:pt>
                <c:pt idx="10">
                  <c:v>38930</c:v>
                </c:pt>
                <c:pt idx="11">
                  <c:v>38961</c:v>
                </c:pt>
                <c:pt idx="12">
                  <c:v>38991</c:v>
                </c:pt>
                <c:pt idx="13">
                  <c:v>39022</c:v>
                </c:pt>
                <c:pt idx="14">
                  <c:v>39052</c:v>
                </c:pt>
                <c:pt idx="15">
                  <c:v>39083</c:v>
                </c:pt>
                <c:pt idx="16">
                  <c:v>39114</c:v>
                </c:pt>
                <c:pt idx="17">
                  <c:v>39142</c:v>
                </c:pt>
                <c:pt idx="18">
                  <c:v>39173</c:v>
                </c:pt>
                <c:pt idx="19">
                  <c:v>39203</c:v>
                </c:pt>
                <c:pt idx="20">
                  <c:v>39234</c:v>
                </c:pt>
                <c:pt idx="21">
                  <c:v>39264</c:v>
                </c:pt>
                <c:pt idx="22">
                  <c:v>39295</c:v>
                </c:pt>
                <c:pt idx="23">
                  <c:v>39326</c:v>
                </c:pt>
                <c:pt idx="24">
                  <c:v>39356</c:v>
                </c:pt>
                <c:pt idx="25">
                  <c:v>39387</c:v>
                </c:pt>
                <c:pt idx="26">
                  <c:v>39417</c:v>
                </c:pt>
                <c:pt idx="27">
                  <c:v>39448</c:v>
                </c:pt>
                <c:pt idx="28">
                  <c:v>39479</c:v>
                </c:pt>
                <c:pt idx="29">
                  <c:v>39508</c:v>
                </c:pt>
                <c:pt idx="30">
                  <c:v>39539</c:v>
                </c:pt>
                <c:pt idx="31">
                  <c:v>39569</c:v>
                </c:pt>
                <c:pt idx="32">
                  <c:v>39600</c:v>
                </c:pt>
                <c:pt idx="33">
                  <c:v>39630</c:v>
                </c:pt>
                <c:pt idx="34">
                  <c:v>39661</c:v>
                </c:pt>
                <c:pt idx="35">
                  <c:v>39692</c:v>
                </c:pt>
                <c:pt idx="36">
                  <c:v>39722</c:v>
                </c:pt>
                <c:pt idx="37">
                  <c:v>39753</c:v>
                </c:pt>
                <c:pt idx="38">
                  <c:v>39783</c:v>
                </c:pt>
                <c:pt idx="39">
                  <c:v>39814</c:v>
                </c:pt>
                <c:pt idx="40">
                  <c:v>39845</c:v>
                </c:pt>
                <c:pt idx="41">
                  <c:v>39873</c:v>
                </c:pt>
                <c:pt idx="42">
                  <c:v>39904</c:v>
                </c:pt>
                <c:pt idx="43">
                  <c:v>39934</c:v>
                </c:pt>
                <c:pt idx="44">
                  <c:v>39965</c:v>
                </c:pt>
                <c:pt idx="45">
                  <c:v>39995</c:v>
                </c:pt>
                <c:pt idx="46">
                  <c:v>40026</c:v>
                </c:pt>
                <c:pt idx="47">
                  <c:v>40057</c:v>
                </c:pt>
                <c:pt idx="48">
                  <c:v>40087</c:v>
                </c:pt>
                <c:pt idx="49">
                  <c:v>40118</c:v>
                </c:pt>
                <c:pt idx="50">
                  <c:v>40148</c:v>
                </c:pt>
                <c:pt idx="51">
                  <c:v>40179</c:v>
                </c:pt>
                <c:pt idx="52">
                  <c:v>40210</c:v>
                </c:pt>
                <c:pt idx="53">
                  <c:v>40238</c:v>
                </c:pt>
                <c:pt idx="54">
                  <c:v>40269</c:v>
                </c:pt>
                <c:pt idx="55">
                  <c:v>40299</c:v>
                </c:pt>
                <c:pt idx="56">
                  <c:v>40330</c:v>
                </c:pt>
                <c:pt idx="57">
                  <c:v>40360</c:v>
                </c:pt>
                <c:pt idx="58">
                  <c:v>40391</c:v>
                </c:pt>
                <c:pt idx="59">
                  <c:v>40422</c:v>
                </c:pt>
                <c:pt idx="60">
                  <c:v>40452</c:v>
                </c:pt>
                <c:pt idx="61">
                  <c:v>40483</c:v>
                </c:pt>
                <c:pt idx="62">
                  <c:v>40513</c:v>
                </c:pt>
                <c:pt idx="63">
                  <c:v>40544</c:v>
                </c:pt>
                <c:pt idx="64">
                  <c:v>40575</c:v>
                </c:pt>
                <c:pt idx="65">
                  <c:v>40603</c:v>
                </c:pt>
                <c:pt idx="66">
                  <c:v>40634</c:v>
                </c:pt>
                <c:pt idx="67">
                  <c:v>40664</c:v>
                </c:pt>
                <c:pt idx="68">
                  <c:v>40695</c:v>
                </c:pt>
                <c:pt idx="69">
                  <c:v>40725</c:v>
                </c:pt>
                <c:pt idx="70">
                  <c:v>40756</c:v>
                </c:pt>
                <c:pt idx="71">
                  <c:v>40787</c:v>
                </c:pt>
                <c:pt idx="72">
                  <c:v>40817</c:v>
                </c:pt>
                <c:pt idx="73">
                  <c:v>40848</c:v>
                </c:pt>
                <c:pt idx="74">
                  <c:v>40878</c:v>
                </c:pt>
                <c:pt idx="75">
                  <c:v>40909</c:v>
                </c:pt>
                <c:pt idx="76">
                  <c:v>40940</c:v>
                </c:pt>
                <c:pt idx="77">
                  <c:v>40969</c:v>
                </c:pt>
                <c:pt idx="78">
                  <c:v>41000</c:v>
                </c:pt>
                <c:pt idx="79">
                  <c:v>41030</c:v>
                </c:pt>
                <c:pt idx="80">
                  <c:v>41061</c:v>
                </c:pt>
                <c:pt idx="81">
                  <c:v>41091</c:v>
                </c:pt>
                <c:pt idx="82">
                  <c:v>41122</c:v>
                </c:pt>
                <c:pt idx="83">
                  <c:v>41153</c:v>
                </c:pt>
                <c:pt idx="84">
                  <c:v>41183</c:v>
                </c:pt>
                <c:pt idx="85">
                  <c:v>41214</c:v>
                </c:pt>
                <c:pt idx="86">
                  <c:v>41244</c:v>
                </c:pt>
                <c:pt idx="87">
                  <c:v>41275</c:v>
                </c:pt>
                <c:pt idx="88">
                  <c:v>41306</c:v>
                </c:pt>
                <c:pt idx="89">
                  <c:v>41334</c:v>
                </c:pt>
                <c:pt idx="90">
                  <c:v>41365</c:v>
                </c:pt>
                <c:pt idx="91">
                  <c:v>41395</c:v>
                </c:pt>
                <c:pt idx="92">
                  <c:v>41426</c:v>
                </c:pt>
                <c:pt idx="93">
                  <c:v>41456</c:v>
                </c:pt>
                <c:pt idx="94">
                  <c:v>41487</c:v>
                </c:pt>
                <c:pt idx="95">
                  <c:v>41518</c:v>
                </c:pt>
                <c:pt idx="96">
                  <c:v>41548</c:v>
                </c:pt>
                <c:pt idx="97">
                  <c:v>41579</c:v>
                </c:pt>
                <c:pt idx="98">
                  <c:v>41609</c:v>
                </c:pt>
                <c:pt idx="99">
                  <c:v>41640</c:v>
                </c:pt>
                <c:pt idx="100">
                  <c:v>41671</c:v>
                </c:pt>
                <c:pt idx="101">
                  <c:v>41699</c:v>
                </c:pt>
                <c:pt idx="102">
                  <c:v>41730</c:v>
                </c:pt>
                <c:pt idx="103">
                  <c:v>41760</c:v>
                </c:pt>
                <c:pt idx="104">
                  <c:v>41791</c:v>
                </c:pt>
                <c:pt idx="105">
                  <c:v>41821</c:v>
                </c:pt>
                <c:pt idx="106">
                  <c:v>41852</c:v>
                </c:pt>
                <c:pt idx="107">
                  <c:v>41883</c:v>
                </c:pt>
                <c:pt idx="108">
                  <c:v>41913</c:v>
                </c:pt>
                <c:pt idx="109">
                  <c:v>41944</c:v>
                </c:pt>
                <c:pt idx="110">
                  <c:v>41974</c:v>
                </c:pt>
                <c:pt idx="111">
                  <c:v>42005</c:v>
                </c:pt>
                <c:pt idx="112">
                  <c:v>42036</c:v>
                </c:pt>
                <c:pt idx="113">
                  <c:v>42064</c:v>
                </c:pt>
                <c:pt idx="114">
                  <c:v>42095</c:v>
                </c:pt>
                <c:pt idx="115">
                  <c:v>42125</c:v>
                </c:pt>
                <c:pt idx="116">
                  <c:v>42156</c:v>
                </c:pt>
                <c:pt idx="117">
                  <c:v>42186</c:v>
                </c:pt>
                <c:pt idx="118">
                  <c:v>42217</c:v>
                </c:pt>
                <c:pt idx="119">
                  <c:v>42248</c:v>
                </c:pt>
                <c:pt idx="120">
                  <c:v>42278</c:v>
                </c:pt>
                <c:pt idx="121">
                  <c:v>42309</c:v>
                </c:pt>
                <c:pt idx="122">
                  <c:v>42339</c:v>
                </c:pt>
                <c:pt idx="123">
                  <c:v>42370</c:v>
                </c:pt>
                <c:pt idx="124">
                  <c:v>42401</c:v>
                </c:pt>
                <c:pt idx="125">
                  <c:v>42430</c:v>
                </c:pt>
                <c:pt idx="126">
                  <c:v>42461</c:v>
                </c:pt>
                <c:pt idx="127">
                  <c:v>42491</c:v>
                </c:pt>
                <c:pt idx="128">
                  <c:v>42522</c:v>
                </c:pt>
                <c:pt idx="129">
                  <c:v>42552</c:v>
                </c:pt>
                <c:pt idx="130">
                  <c:v>42583</c:v>
                </c:pt>
                <c:pt idx="131">
                  <c:v>42614</c:v>
                </c:pt>
                <c:pt idx="132">
                  <c:v>42644</c:v>
                </c:pt>
                <c:pt idx="133">
                  <c:v>42675</c:v>
                </c:pt>
                <c:pt idx="134">
                  <c:v>42705</c:v>
                </c:pt>
                <c:pt idx="135">
                  <c:v>42736</c:v>
                </c:pt>
                <c:pt idx="136">
                  <c:v>42767</c:v>
                </c:pt>
                <c:pt idx="137">
                  <c:v>42795</c:v>
                </c:pt>
                <c:pt idx="138">
                  <c:v>42826</c:v>
                </c:pt>
                <c:pt idx="139">
                  <c:v>42856</c:v>
                </c:pt>
                <c:pt idx="140">
                  <c:v>42887</c:v>
                </c:pt>
                <c:pt idx="141">
                  <c:v>42917</c:v>
                </c:pt>
                <c:pt idx="142">
                  <c:v>42948</c:v>
                </c:pt>
                <c:pt idx="143">
                  <c:v>42979</c:v>
                </c:pt>
                <c:pt idx="144">
                  <c:v>43009</c:v>
                </c:pt>
                <c:pt idx="145">
                  <c:v>43040</c:v>
                </c:pt>
                <c:pt idx="146">
                  <c:v>43070</c:v>
                </c:pt>
                <c:pt idx="147">
                  <c:v>43101</c:v>
                </c:pt>
                <c:pt idx="148">
                  <c:v>43132</c:v>
                </c:pt>
              </c:numCache>
            </c:numRef>
          </c:cat>
          <c:val>
            <c:numRef>
              <c:f>' TOURISM Stats'!$AE$3:$AE$151</c:f>
              <c:numCache>
                <c:formatCode>#,##0</c:formatCode>
                <c:ptCount val="149"/>
                <c:pt idx="0">
                  <c:v>35418</c:v>
                </c:pt>
                <c:pt idx="1">
                  <c:v>35267</c:v>
                </c:pt>
                <c:pt idx="2">
                  <c:v>38353</c:v>
                </c:pt>
                <c:pt idx="3">
                  <c:v>39500</c:v>
                </c:pt>
                <c:pt idx="4">
                  <c:v>37228</c:v>
                </c:pt>
                <c:pt idx="5">
                  <c:v>35768</c:v>
                </c:pt>
                <c:pt idx="6">
                  <c:v>32981</c:v>
                </c:pt>
                <c:pt idx="7">
                  <c:v>37247</c:v>
                </c:pt>
                <c:pt idx="8">
                  <c:v>38510</c:v>
                </c:pt>
                <c:pt idx="9">
                  <c:v>39552</c:v>
                </c:pt>
                <c:pt idx="10">
                  <c:v>40201</c:v>
                </c:pt>
                <c:pt idx="11">
                  <c:v>33787</c:v>
                </c:pt>
                <c:pt idx="12">
                  <c:v>34203</c:v>
                </c:pt>
                <c:pt idx="13">
                  <c:v>30961</c:v>
                </c:pt>
                <c:pt idx="14">
                  <c:v>35556</c:v>
                </c:pt>
                <c:pt idx="15">
                  <c:v>38047</c:v>
                </c:pt>
                <c:pt idx="16">
                  <c:v>37990</c:v>
                </c:pt>
                <c:pt idx="17">
                  <c:v>33606</c:v>
                </c:pt>
                <c:pt idx="18">
                  <c:v>26286</c:v>
                </c:pt>
                <c:pt idx="19">
                  <c:v>29093</c:v>
                </c:pt>
                <c:pt idx="20">
                  <c:v>29989</c:v>
                </c:pt>
                <c:pt idx="21">
                  <c:v>33804</c:v>
                </c:pt>
                <c:pt idx="22">
                  <c:v>39573</c:v>
                </c:pt>
                <c:pt idx="23">
                  <c:v>26252</c:v>
                </c:pt>
                <c:pt idx="24">
                  <c:v>27238</c:v>
                </c:pt>
                <c:pt idx="25">
                  <c:v>31618</c:v>
                </c:pt>
                <c:pt idx="26">
                  <c:v>35849</c:v>
                </c:pt>
                <c:pt idx="27">
                  <c:v>38119</c:v>
                </c:pt>
                <c:pt idx="28">
                  <c:v>40222</c:v>
                </c:pt>
                <c:pt idx="29">
                  <c:v>32352</c:v>
                </c:pt>
                <c:pt idx="30">
                  <c:v>31800</c:v>
                </c:pt>
                <c:pt idx="31">
                  <c:v>31203</c:v>
                </c:pt>
                <c:pt idx="32">
                  <c:v>30936</c:v>
                </c:pt>
                <c:pt idx="33">
                  <c:v>35259</c:v>
                </c:pt>
                <c:pt idx="34">
                  <c:v>34251</c:v>
                </c:pt>
                <c:pt idx="35">
                  <c:v>27650</c:v>
                </c:pt>
                <c:pt idx="36">
                  <c:v>29611</c:v>
                </c:pt>
                <c:pt idx="37">
                  <c:v>31690</c:v>
                </c:pt>
                <c:pt idx="38">
                  <c:v>34181</c:v>
                </c:pt>
                <c:pt idx="39">
                  <c:v>38932</c:v>
                </c:pt>
                <c:pt idx="40">
                  <c:v>35594</c:v>
                </c:pt>
                <c:pt idx="41">
                  <c:v>32908</c:v>
                </c:pt>
                <c:pt idx="42">
                  <c:v>27833</c:v>
                </c:pt>
                <c:pt idx="43">
                  <c:v>24128</c:v>
                </c:pt>
                <c:pt idx="44">
                  <c:v>21803</c:v>
                </c:pt>
                <c:pt idx="45">
                  <c:v>30301</c:v>
                </c:pt>
                <c:pt idx="46">
                  <c:v>37072</c:v>
                </c:pt>
                <c:pt idx="47">
                  <c:v>31755</c:v>
                </c:pt>
                <c:pt idx="48">
                  <c:v>20467</c:v>
                </c:pt>
                <c:pt idx="49">
                  <c:v>23008</c:v>
                </c:pt>
                <c:pt idx="50">
                  <c:v>30155</c:v>
                </c:pt>
                <c:pt idx="51">
                  <c:v>35716</c:v>
                </c:pt>
                <c:pt idx="52">
                  <c:v>37850</c:v>
                </c:pt>
                <c:pt idx="53">
                  <c:v>36220</c:v>
                </c:pt>
                <c:pt idx="54">
                  <c:v>26255</c:v>
                </c:pt>
                <c:pt idx="55">
                  <c:v>27015</c:v>
                </c:pt>
                <c:pt idx="56">
                  <c:v>28372</c:v>
                </c:pt>
                <c:pt idx="57">
                  <c:v>35164</c:v>
                </c:pt>
                <c:pt idx="58">
                  <c:v>38047</c:v>
                </c:pt>
                <c:pt idx="59">
                  <c:v>29917</c:v>
                </c:pt>
                <c:pt idx="60">
                  <c:v>25784</c:v>
                </c:pt>
                <c:pt idx="61">
                  <c:v>27179</c:v>
                </c:pt>
                <c:pt idx="62">
                  <c:v>31572</c:v>
                </c:pt>
                <c:pt idx="63">
                  <c:v>34738</c:v>
                </c:pt>
                <c:pt idx="64">
                  <c:v>33659</c:v>
                </c:pt>
                <c:pt idx="65">
                  <c:v>30376</c:v>
                </c:pt>
                <c:pt idx="66">
                  <c:v>21629</c:v>
                </c:pt>
                <c:pt idx="67">
                  <c:v>23451</c:v>
                </c:pt>
                <c:pt idx="68">
                  <c:v>23604</c:v>
                </c:pt>
                <c:pt idx="69">
                  <c:v>27203</c:v>
                </c:pt>
                <c:pt idx="70">
                  <c:v>33503</c:v>
                </c:pt>
                <c:pt idx="71">
                  <c:v>25408</c:v>
                </c:pt>
                <c:pt idx="72">
                  <c:v>24693</c:v>
                </c:pt>
                <c:pt idx="73">
                  <c:v>29275</c:v>
                </c:pt>
                <c:pt idx="74">
                  <c:v>33418</c:v>
                </c:pt>
                <c:pt idx="75">
                  <c:v>38263</c:v>
                </c:pt>
                <c:pt idx="76">
                  <c:v>36332</c:v>
                </c:pt>
                <c:pt idx="77">
                  <c:v>36033</c:v>
                </c:pt>
                <c:pt idx="78">
                  <c:v>30691</c:v>
                </c:pt>
                <c:pt idx="79">
                  <c:v>28193</c:v>
                </c:pt>
                <c:pt idx="80">
                  <c:v>29402</c:v>
                </c:pt>
                <c:pt idx="81">
                  <c:v>32478</c:v>
                </c:pt>
                <c:pt idx="82">
                  <c:v>40225</c:v>
                </c:pt>
                <c:pt idx="83">
                  <c:v>30472</c:v>
                </c:pt>
                <c:pt idx="84">
                  <c:v>26767</c:v>
                </c:pt>
                <c:pt idx="85">
                  <c:v>32894</c:v>
                </c:pt>
                <c:pt idx="86">
                  <c:v>39272</c:v>
                </c:pt>
                <c:pt idx="87">
                  <c:v>39391</c:v>
                </c:pt>
                <c:pt idx="88">
                  <c:v>38350</c:v>
                </c:pt>
                <c:pt idx="89">
                  <c:v>40666</c:v>
                </c:pt>
                <c:pt idx="90">
                  <c:v>32521</c:v>
                </c:pt>
                <c:pt idx="91">
                  <c:v>32913</c:v>
                </c:pt>
                <c:pt idx="92">
                  <c:v>33539</c:v>
                </c:pt>
                <c:pt idx="93">
                  <c:v>39287</c:v>
                </c:pt>
                <c:pt idx="94">
                  <c:v>44996</c:v>
                </c:pt>
                <c:pt idx="95">
                  <c:v>33329</c:v>
                </c:pt>
                <c:pt idx="96">
                  <c:v>31886</c:v>
                </c:pt>
                <c:pt idx="97">
                  <c:v>33678</c:v>
                </c:pt>
                <c:pt idx="98">
                  <c:v>38352</c:v>
                </c:pt>
                <c:pt idx="99">
                  <c:v>42122</c:v>
                </c:pt>
                <c:pt idx="100">
                  <c:v>41311</c:v>
                </c:pt>
                <c:pt idx="101">
                  <c:v>40613</c:v>
                </c:pt>
                <c:pt idx="102">
                  <c:v>32035</c:v>
                </c:pt>
                <c:pt idx="103">
                  <c:v>32797</c:v>
                </c:pt>
                <c:pt idx="104">
                  <c:v>35638</c:v>
                </c:pt>
                <c:pt idx="105">
                  <c:v>37253</c:v>
                </c:pt>
                <c:pt idx="106">
                  <c:v>42991</c:v>
                </c:pt>
                <c:pt idx="107">
                  <c:v>35287</c:v>
                </c:pt>
                <c:pt idx="108">
                  <c:v>35587</c:v>
                </c:pt>
                <c:pt idx="109">
                  <c:v>39137</c:v>
                </c:pt>
                <c:pt idx="110">
                  <c:v>44910</c:v>
                </c:pt>
                <c:pt idx="111">
                  <c:v>45688</c:v>
                </c:pt>
                <c:pt idx="112">
                  <c:v>42921</c:v>
                </c:pt>
                <c:pt idx="113">
                  <c:v>42539</c:v>
                </c:pt>
                <c:pt idx="114">
                  <c:v>40473</c:v>
                </c:pt>
                <c:pt idx="115">
                  <c:v>39955</c:v>
                </c:pt>
                <c:pt idx="116">
                  <c:v>38342</c:v>
                </c:pt>
                <c:pt idx="117">
                  <c:v>40882</c:v>
                </c:pt>
                <c:pt idx="118">
                  <c:v>29996</c:v>
                </c:pt>
                <c:pt idx="119">
                  <c:v>39249</c:v>
                </c:pt>
                <c:pt idx="120">
                  <c:v>39549</c:v>
                </c:pt>
                <c:pt idx="121">
                  <c:v>37870</c:v>
                </c:pt>
                <c:pt idx="122">
                  <c:v>41128</c:v>
                </c:pt>
                <c:pt idx="123">
                  <c:v>46011</c:v>
                </c:pt>
                <c:pt idx="124">
                  <c:v>47281</c:v>
                </c:pt>
                <c:pt idx="125">
                  <c:v>37317</c:v>
                </c:pt>
                <c:pt idx="126">
                  <c:v>35394</c:v>
                </c:pt>
                <c:pt idx="127">
                  <c:v>35466</c:v>
                </c:pt>
                <c:pt idx="128">
                  <c:v>41502</c:v>
                </c:pt>
                <c:pt idx="129">
                  <c:v>47736</c:v>
                </c:pt>
                <c:pt idx="130">
                  <c:v>48971</c:v>
                </c:pt>
                <c:pt idx="131">
                  <c:v>43264</c:v>
                </c:pt>
                <c:pt idx="132">
                  <c:v>41910</c:v>
                </c:pt>
                <c:pt idx="133">
                  <c:v>47261</c:v>
                </c:pt>
                <c:pt idx="134">
                  <c:v>58558</c:v>
                </c:pt>
                <c:pt idx="135">
                  <c:v>63346</c:v>
                </c:pt>
                <c:pt idx="136">
                  <c:v>57320</c:v>
                </c:pt>
                <c:pt idx="137">
                  <c:v>54841</c:v>
                </c:pt>
                <c:pt idx="138">
                  <c:v>52438</c:v>
                </c:pt>
                <c:pt idx="139">
                  <c:v>51023</c:v>
                </c:pt>
                <c:pt idx="140">
                  <c:v>55096</c:v>
                </c:pt>
                <c:pt idx="141">
                  <c:v>59483</c:v>
                </c:pt>
                <c:pt idx="142">
                  <c:v>61026</c:v>
                </c:pt>
                <c:pt idx="143">
                  <c:v>50484</c:v>
                </c:pt>
                <c:pt idx="144">
                  <c:v>48950</c:v>
                </c:pt>
                <c:pt idx="145">
                  <c:v>48039</c:v>
                </c:pt>
                <c:pt idx="146">
                  <c:v>57331</c:v>
                </c:pt>
                <c:pt idx="147">
                  <c:v>55249</c:v>
                </c:pt>
                <c:pt idx="148">
                  <c:v>53045</c:v>
                </c:pt>
              </c:numCache>
            </c:numRef>
          </c:val>
          <c:smooth val="0"/>
          <c:extLst>
            <c:ext xmlns:c16="http://schemas.microsoft.com/office/drawing/2014/chart" uri="{C3380CC4-5D6E-409C-BE32-E72D297353CC}">
              <c16:uniqueId val="{00000001-79CB-4F86-9CC2-6ED32E4BF322}"/>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47540008"/>
        <c:axId val="147541576"/>
      </c:lineChart>
      <c:dateAx>
        <c:axId val="147540008"/>
        <c:scaling>
          <c:orientation val="minMax"/>
        </c:scaling>
        <c:delete val="0"/>
        <c:axPos val="b"/>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47541576"/>
        <c:crosses val="autoZero"/>
        <c:auto val="1"/>
        <c:lblOffset val="100"/>
        <c:baseTimeUnit val="months"/>
      </c:dateAx>
      <c:valAx>
        <c:axId val="14754157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4754000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58092738407698"/>
          <c:y val="5.0925925925925923E-2"/>
          <c:w val="0.86486351706036746"/>
          <c:h val="0.75755431612715074"/>
        </c:manualLayout>
      </c:layout>
      <c:barChart>
        <c:barDir val="col"/>
        <c:grouping val="clustered"/>
        <c:varyColors val="0"/>
        <c:ser>
          <c:idx val="1"/>
          <c:order val="1"/>
          <c:tx>
            <c:strRef>
              <c:f>' TOURISM Stats'!$AC$2</c:f>
              <c:strCache>
                <c:ptCount val="1"/>
                <c:pt idx="0">
                  <c:v>KOREA</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val>
            <c:numRef>
              <c:f>' TOURISM Stats'!$AC$3:$AC$151</c:f>
              <c:numCache>
                <c:formatCode>0</c:formatCode>
                <c:ptCount val="149"/>
                <c:pt idx="0">
                  <c:v>5369</c:v>
                </c:pt>
                <c:pt idx="1">
                  <c:v>6503</c:v>
                </c:pt>
                <c:pt idx="2">
                  <c:v>7402</c:v>
                </c:pt>
                <c:pt idx="3">
                  <c:v>6902</c:v>
                </c:pt>
                <c:pt idx="4">
                  <c:v>6778</c:v>
                </c:pt>
                <c:pt idx="5">
                  <c:v>4745</c:v>
                </c:pt>
                <c:pt idx="6">
                  <c:v>5854</c:v>
                </c:pt>
                <c:pt idx="7">
                  <c:v>7165</c:v>
                </c:pt>
                <c:pt idx="8">
                  <c:v>7440</c:v>
                </c:pt>
                <c:pt idx="9">
                  <c:v>8146</c:v>
                </c:pt>
                <c:pt idx="10">
                  <c:v>8053</c:v>
                </c:pt>
                <c:pt idx="11">
                  <c:v>6407</c:v>
                </c:pt>
                <c:pt idx="12">
                  <c:v>5818</c:v>
                </c:pt>
                <c:pt idx="13">
                  <c:v>7481</c:v>
                </c:pt>
                <c:pt idx="14">
                  <c:v>8102</c:v>
                </c:pt>
                <c:pt idx="15">
                  <c:v>9953</c:v>
                </c:pt>
                <c:pt idx="16">
                  <c:v>7721</c:v>
                </c:pt>
                <c:pt idx="17">
                  <c:v>6271</c:v>
                </c:pt>
                <c:pt idx="18">
                  <c:v>6196</c:v>
                </c:pt>
                <c:pt idx="19">
                  <c:v>7565</c:v>
                </c:pt>
                <c:pt idx="20">
                  <c:v>9139</c:v>
                </c:pt>
                <c:pt idx="21">
                  <c:v>10901</c:v>
                </c:pt>
                <c:pt idx="22">
                  <c:v>10651</c:v>
                </c:pt>
                <c:pt idx="23">
                  <c:v>8605</c:v>
                </c:pt>
                <c:pt idx="24">
                  <c:v>8076</c:v>
                </c:pt>
                <c:pt idx="25">
                  <c:v>11626</c:v>
                </c:pt>
                <c:pt idx="26">
                  <c:v>11617</c:v>
                </c:pt>
                <c:pt idx="27">
                  <c:v>11227</c:v>
                </c:pt>
                <c:pt idx="28">
                  <c:v>11116</c:v>
                </c:pt>
                <c:pt idx="29">
                  <c:v>7169</c:v>
                </c:pt>
                <c:pt idx="30">
                  <c:v>8743</c:v>
                </c:pt>
                <c:pt idx="31">
                  <c:v>9925</c:v>
                </c:pt>
                <c:pt idx="32">
                  <c:v>9616</c:v>
                </c:pt>
                <c:pt idx="33">
                  <c:v>10208</c:v>
                </c:pt>
                <c:pt idx="34">
                  <c:v>10690</c:v>
                </c:pt>
                <c:pt idx="35">
                  <c:v>6697</c:v>
                </c:pt>
                <c:pt idx="36">
                  <c:v>8715</c:v>
                </c:pt>
                <c:pt idx="37">
                  <c:v>8912</c:v>
                </c:pt>
                <c:pt idx="38">
                  <c:v>8098</c:v>
                </c:pt>
                <c:pt idx="39">
                  <c:v>8676</c:v>
                </c:pt>
                <c:pt idx="40">
                  <c:v>8305</c:v>
                </c:pt>
                <c:pt idx="41">
                  <c:v>5532</c:v>
                </c:pt>
                <c:pt idx="42">
                  <c:v>6576</c:v>
                </c:pt>
                <c:pt idx="43">
                  <c:v>6557</c:v>
                </c:pt>
                <c:pt idx="44">
                  <c:v>6735</c:v>
                </c:pt>
                <c:pt idx="45">
                  <c:v>9987</c:v>
                </c:pt>
                <c:pt idx="46">
                  <c:v>10600</c:v>
                </c:pt>
                <c:pt idx="47">
                  <c:v>4302</c:v>
                </c:pt>
                <c:pt idx="48">
                  <c:v>4813</c:v>
                </c:pt>
                <c:pt idx="49">
                  <c:v>6892</c:v>
                </c:pt>
                <c:pt idx="50">
                  <c:v>10157</c:v>
                </c:pt>
                <c:pt idx="51">
                  <c:v>11710</c:v>
                </c:pt>
                <c:pt idx="52">
                  <c:v>9603</c:v>
                </c:pt>
                <c:pt idx="53">
                  <c:v>8185</c:v>
                </c:pt>
                <c:pt idx="54">
                  <c:v>8619</c:v>
                </c:pt>
                <c:pt idx="55">
                  <c:v>9643</c:v>
                </c:pt>
                <c:pt idx="56">
                  <c:v>8931</c:v>
                </c:pt>
                <c:pt idx="57">
                  <c:v>10782</c:v>
                </c:pt>
                <c:pt idx="58">
                  <c:v>10786</c:v>
                </c:pt>
                <c:pt idx="59">
                  <c:v>7958</c:v>
                </c:pt>
                <c:pt idx="60">
                  <c:v>8681</c:v>
                </c:pt>
                <c:pt idx="61">
                  <c:v>10428</c:v>
                </c:pt>
                <c:pt idx="62">
                  <c:v>10485</c:v>
                </c:pt>
                <c:pt idx="63">
                  <c:v>12685</c:v>
                </c:pt>
                <c:pt idx="64">
                  <c:v>10133</c:v>
                </c:pt>
                <c:pt idx="65">
                  <c:v>7072</c:v>
                </c:pt>
                <c:pt idx="66">
                  <c:v>6349</c:v>
                </c:pt>
                <c:pt idx="67">
                  <c:v>7303</c:v>
                </c:pt>
                <c:pt idx="68">
                  <c:v>7064</c:v>
                </c:pt>
                <c:pt idx="69">
                  <c:v>8997</c:v>
                </c:pt>
                <c:pt idx="70">
                  <c:v>10540</c:v>
                </c:pt>
                <c:pt idx="71">
                  <c:v>6746</c:v>
                </c:pt>
                <c:pt idx="72">
                  <c:v>7880</c:v>
                </c:pt>
                <c:pt idx="73">
                  <c:v>11389</c:v>
                </c:pt>
                <c:pt idx="74">
                  <c:v>11345</c:v>
                </c:pt>
                <c:pt idx="75">
                  <c:v>12758</c:v>
                </c:pt>
                <c:pt idx="76">
                  <c:v>12537</c:v>
                </c:pt>
                <c:pt idx="77">
                  <c:v>9431</c:v>
                </c:pt>
                <c:pt idx="78">
                  <c:v>9399</c:v>
                </c:pt>
                <c:pt idx="79">
                  <c:v>9052</c:v>
                </c:pt>
                <c:pt idx="80">
                  <c:v>10369</c:v>
                </c:pt>
                <c:pt idx="81">
                  <c:v>11391</c:v>
                </c:pt>
                <c:pt idx="82">
                  <c:v>12810</c:v>
                </c:pt>
                <c:pt idx="83">
                  <c:v>8836</c:v>
                </c:pt>
                <c:pt idx="84">
                  <c:v>8105</c:v>
                </c:pt>
                <c:pt idx="85">
                  <c:v>11833</c:v>
                </c:pt>
                <c:pt idx="86">
                  <c:v>12873</c:v>
                </c:pt>
                <c:pt idx="87">
                  <c:v>13241</c:v>
                </c:pt>
                <c:pt idx="88">
                  <c:v>10098</c:v>
                </c:pt>
                <c:pt idx="89">
                  <c:v>9395</c:v>
                </c:pt>
                <c:pt idx="90">
                  <c:v>9645</c:v>
                </c:pt>
                <c:pt idx="91">
                  <c:v>11525</c:v>
                </c:pt>
                <c:pt idx="92">
                  <c:v>11435</c:v>
                </c:pt>
                <c:pt idx="93">
                  <c:v>13071</c:v>
                </c:pt>
                <c:pt idx="94">
                  <c:v>13389</c:v>
                </c:pt>
                <c:pt idx="95">
                  <c:v>10848</c:v>
                </c:pt>
                <c:pt idx="96">
                  <c:v>11381</c:v>
                </c:pt>
                <c:pt idx="97">
                  <c:v>12350</c:v>
                </c:pt>
                <c:pt idx="98">
                  <c:v>13580</c:v>
                </c:pt>
                <c:pt idx="99">
                  <c:v>13829</c:v>
                </c:pt>
                <c:pt idx="100">
                  <c:v>11053</c:v>
                </c:pt>
                <c:pt idx="101">
                  <c:v>10732</c:v>
                </c:pt>
                <c:pt idx="102">
                  <c:v>9339</c:v>
                </c:pt>
                <c:pt idx="103">
                  <c:v>9075</c:v>
                </c:pt>
                <c:pt idx="104">
                  <c:v>9465</c:v>
                </c:pt>
                <c:pt idx="105">
                  <c:v>10099</c:v>
                </c:pt>
                <c:pt idx="106">
                  <c:v>10618</c:v>
                </c:pt>
                <c:pt idx="107">
                  <c:v>9602</c:v>
                </c:pt>
                <c:pt idx="108">
                  <c:v>12557</c:v>
                </c:pt>
                <c:pt idx="109">
                  <c:v>16227</c:v>
                </c:pt>
                <c:pt idx="110">
                  <c:v>19485</c:v>
                </c:pt>
                <c:pt idx="111">
                  <c:v>21145</c:v>
                </c:pt>
                <c:pt idx="112">
                  <c:v>13536</c:v>
                </c:pt>
                <c:pt idx="113">
                  <c:v>14989</c:v>
                </c:pt>
                <c:pt idx="114">
                  <c:v>17359</c:v>
                </c:pt>
                <c:pt idx="115">
                  <c:v>16237</c:v>
                </c:pt>
                <c:pt idx="116">
                  <c:v>13985</c:v>
                </c:pt>
                <c:pt idx="117">
                  <c:v>15321</c:v>
                </c:pt>
                <c:pt idx="118">
                  <c:v>8479</c:v>
                </c:pt>
                <c:pt idx="119">
                  <c:v>12632</c:v>
                </c:pt>
                <c:pt idx="120">
                  <c:v>14370</c:v>
                </c:pt>
                <c:pt idx="121">
                  <c:v>16848</c:v>
                </c:pt>
                <c:pt idx="122">
                  <c:v>17721</c:v>
                </c:pt>
                <c:pt idx="123">
                  <c:v>17125</c:v>
                </c:pt>
                <c:pt idx="124">
                  <c:v>13638</c:v>
                </c:pt>
                <c:pt idx="125">
                  <c:v>12743</c:v>
                </c:pt>
                <c:pt idx="126">
                  <c:v>13564</c:v>
                </c:pt>
                <c:pt idx="127">
                  <c:v>13850</c:v>
                </c:pt>
                <c:pt idx="128">
                  <c:v>18556</c:v>
                </c:pt>
                <c:pt idx="129">
                  <c:v>21092</c:v>
                </c:pt>
                <c:pt idx="130">
                  <c:v>21528</c:v>
                </c:pt>
                <c:pt idx="131">
                  <c:v>19840</c:v>
                </c:pt>
                <c:pt idx="132">
                  <c:v>20332</c:v>
                </c:pt>
                <c:pt idx="133">
                  <c:v>24764</c:v>
                </c:pt>
                <c:pt idx="134">
                  <c:v>31124</c:v>
                </c:pt>
                <c:pt idx="135">
                  <c:v>30831</c:v>
                </c:pt>
                <c:pt idx="136">
                  <c:v>30313</c:v>
                </c:pt>
                <c:pt idx="137">
                  <c:v>28712</c:v>
                </c:pt>
                <c:pt idx="138">
                  <c:v>27463</c:v>
                </c:pt>
                <c:pt idx="139">
                  <c:v>24987</c:v>
                </c:pt>
                <c:pt idx="140">
                  <c:v>27975</c:v>
                </c:pt>
                <c:pt idx="141">
                  <c:v>29941</c:v>
                </c:pt>
                <c:pt idx="142">
                  <c:v>30936</c:v>
                </c:pt>
                <c:pt idx="143">
                  <c:v>25691</c:v>
                </c:pt>
                <c:pt idx="144">
                  <c:v>24441</c:v>
                </c:pt>
                <c:pt idx="145">
                  <c:v>24388</c:v>
                </c:pt>
                <c:pt idx="146">
                  <c:v>29092</c:v>
                </c:pt>
                <c:pt idx="147">
                  <c:v>28750</c:v>
                </c:pt>
                <c:pt idx="148">
                  <c:v>22365</c:v>
                </c:pt>
              </c:numCache>
            </c:numRef>
          </c:val>
          <c:extLst>
            <c:ext xmlns:c16="http://schemas.microsoft.com/office/drawing/2014/chart" uri="{C3380CC4-5D6E-409C-BE32-E72D297353CC}">
              <c16:uniqueId val="{00000000-5051-46C1-9170-81A57355000D}"/>
            </c:ext>
          </c:extLst>
        </c:ser>
        <c:dLbls>
          <c:showLegendKey val="0"/>
          <c:showVal val="0"/>
          <c:showCatName val="0"/>
          <c:showSerName val="0"/>
          <c:showPercent val="0"/>
          <c:showBubbleSize val="0"/>
        </c:dLbls>
        <c:gapWidth val="150"/>
        <c:axId val="147538832"/>
        <c:axId val="147539224"/>
      </c:barChart>
      <c:lineChart>
        <c:grouping val="standard"/>
        <c:varyColors val="0"/>
        <c:ser>
          <c:idx val="0"/>
          <c:order val="0"/>
          <c:tx>
            <c:strRef>
              <c:f>' TOURISM Stats'!$AE$2</c:f>
              <c:strCache>
                <c:ptCount val="1"/>
                <c:pt idx="0">
                  <c:v>TOTAL</c:v>
                </c:pt>
              </c:strCache>
            </c:strRef>
          </c:tx>
          <c:spPr>
            <a:ln w="22225" cap="rnd" cmpd="sng" algn="ctr">
              <a:solidFill>
                <a:schemeClr val="accent1"/>
              </a:solidFill>
              <a:round/>
            </a:ln>
            <a:effectLst/>
          </c:spPr>
          <c:marker>
            <c:symbol val="none"/>
          </c:marker>
          <c:trendline>
            <c:spPr>
              <a:ln w="9525" cap="rnd">
                <a:solidFill>
                  <a:schemeClr val="accent1"/>
                </a:solidFill>
              </a:ln>
              <a:effectLst/>
            </c:spPr>
            <c:trendlineType val="linear"/>
            <c:dispRSqr val="0"/>
            <c:dispEq val="0"/>
          </c:trendline>
          <c:cat>
            <c:numRef>
              <c:f>' TOURISM Stats'!$AA$3:$AA$151</c:f>
              <c:numCache>
                <c:formatCode>mmm\-yy</c:formatCode>
                <c:ptCount val="149"/>
                <c:pt idx="0">
                  <c:v>38626</c:v>
                </c:pt>
                <c:pt idx="1">
                  <c:v>38657</c:v>
                </c:pt>
                <c:pt idx="2">
                  <c:v>38687</c:v>
                </c:pt>
                <c:pt idx="3">
                  <c:v>38718</c:v>
                </c:pt>
                <c:pt idx="4">
                  <c:v>38749</c:v>
                </c:pt>
                <c:pt idx="5">
                  <c:v>38777</c:v>
                </c:pt>
                <c:pt idx="6">
                  <c:v>38808</c:v>
                </c:pt>
                <c:pt idx="7">
                  <c:v>38838</c:v>
                </c:pt>
                <c:pt idx="8">
                  <c:v>38869</c:v>
                </c:pt>
                <c:pt idx="9">
                  <c:v>38899</c:v>
                </c:pt>
                <c:pt idx="10">
                  <c:v>38930</c:v>
                </c:pt>
                <c:pt idx="11">
                  <c:v>38961</c:v>
                </c:pt>
                <c:pt idx="12">
                  <c:v>38991</c:v>
                </c:pt>
                <c:pt idx="13">
                  <c:v>39022</c:v>
                </c:pt>
                <c:pt idx="14">
                  <c:v>39052</c:v>
                </c:pt>
                <c:pt idx="15">
                  <c:v>39083</c:v>
                </c:pt>
                <c:pt idx="16">
                  <c:v>39114</c:v>
                </c:pt>
                <c:pt idx="17">
                  <c:v>39142</c:v>
                </c:pt>
                <c:pt idx="18">
                  <c:v>39173</c:v>
                </c:pt>
                <c:pt idx="19">
                  <c:v>39203</c:v>
                </c:pt>
                <c:pt idx="20">
                  <c:v>39234</c:v>
                </c:pt>
                <c:pt idx="21">
                  <c:v>39264</c:v>
                </c:pt>
                <c:pt idx="22">
                  <c:v>39295</c:v>
                </c:pt>
                <c:pt idx="23">
                  <c:v>39326</c:v>
                </c:pt>
                <c:pt idx="24">
                  <c:v>39356</c:v>
                </c:pt>
                <c:pt idx="25">
                  <c:v>39387</c:v>
                </c:pt>
                <c:pt idx="26">
                  <c:v>39417</c:v>
                </c:pt>
                <c:pt idx="27">
                  <c:v>39448</c:v>
                </c:pt>
                <c:pt idx="28">
                  <c:v>39479</c:v>
                </c:pt>
                <c:pt idx="29">
                  <c:v>39508</c:v>
                </c:pt>
                <c:pt idx="30">
                  <c:v>39539</c:v>
                </c:pt>
                <c:pt idx="31">
                  <c:v>39569</c:v>
                </c:pt>
                <c:pt idx="32">
                  <c:v>39600</c:v>
                </c:pt>
                <c:pt idx="33">
                  <c:v>39630</c:v>
                </c:pt>
                <c:pt idx="34">
                  <c:v>39661</c:v>
                </c:pt>
                <c:pt idx="35">
                  <c:v>39692</c:v>
                </c:pt>
                <c:pt idx="36">
                  <c:v>39722</c:v>
                </c:pt>
                <c:pt idx="37">
                  <c:v>39753</c:v>
                </c:pt>
                <c:pt idx="38">
                  <c:v>39783</c:v>
                </c:pt>
                <c:pt idx="39">
                  <c:v>39814</c:v>
                </c:pt>
                <c:pt idx="40">
                  <c:v>39845</c:v>
                </c:pt>
                <c:pt idx="41">
                  <c:v>39873</c:v>
                </c:pt>
                <c:pt idx="42">
                  <c:v>39904</c:v>
                </c:pt>
                <c:pt idx="43">
                  <c:v>39934</c:v>
                </c:pt>
                <c:pt idx="44">
                  <c:v>39965</c:v>
                </c:pt>
                <c:pt idx="45">
                  <c:v>39995</c:v>
                </c:pt>
                <c:pt idx="46">
                  <c:v>40026</c:v>
                </c:pt>
                <c:pt idx="47">
                  <c:v>40057</c:v>
                </c:pt>
                <c:pt idx="48">
                  <c:v>40087</c:v>
                </c:pt>
                <c:pt idx="49">
                  <c:v>40118</c:v>
                </c:pt>
                <c:pt idx="50">
                  <c:v>40148</c:v>
                </c:pt>
                <c:pt idx="51">
                  <c:v>40179</c:v>
                </c:pt>
                <c:pt idx="52">
                  <c:v>40210</c:v>
                </c:pt>
                <c:pt idx="53">
                  <c:v>40238</c:v>
                </c:pt>
                <c:pt idx="54">
                  <c:v>40269</c:v>
                </c:pt>
                <c:pt idx="55">
                  <c:v>40299</c:v>
                </c:pt>
                <c:pt idx="56">
                  <c:v>40330</c:v>
                </c:pt>
                <c:pt idx="57">
                  <c:v>40360</c:v>
                </c:pt>
                <c:pt idx="58">
                  <c:v>40391</c:v>
                </c:pt>
                <c:pt idx="59">
                  <c:v>40422</c:v>
                </c:pt>
                <c:pt idx="60">
                  <c:v>40452</c:v>
                </c:pt>
                <c:pt idx="61">
                  <c:v>40483</c:v>
                </c:pt>
                <c:pt idx="62">
                  <c:v>40513</c:v>
                </c:pt>
                <c:pt idx="63">
                  <c:v>40544</c:v>
                </c:pt>
                <c:pt idx="64">
                  <c:v>40575</c:v>
                </c:pt>
                <c:pt idx="65">
                  <c:v>40603</c:v>
                </c:pt>
                <c:pt idx="66">
                  <c:v>40634</c:v>
                </c:pt>
                <c:pt idx="67">
                  <c:v>40664</c:v>
                </c:pt>
                <c:pt idx="68">
                  <c:v>40695</c:v>
                </c:pt>
                <c:pt idx="69">
                  <c:v>40725</c:v>
                </c:pt>
                <c:pt idx="70">
                  <c:v>40756</c:v>
                </c:pt>
                <c:pt idx="71">
                  <c:v>40787</c:v>
                </c:pt>
                <c:pt idx="72">
                  <c:v>40817</c:v>
                </c:pt>
                <c:pt idx="73">
                  <c:v>40848</c:v>
                </c:pt>
                <c:pt idx="74">
                  <c:v>40878</c:v>
                </c:pt>
                <c:pt idx="75">
                  <c:v>40909</c:v>
                </c:pt>
                <c:pt idx="76">
                  <c:v>40940</c:v>
                </c:pt>
                <c:pt idx="77">
                  <c:v>40969</c:v>
                </c:pt>
                <c:pt idx="78">
                  <c:v>41000</c:v>
                </c:pt>
                <c:pt idx="79">
                  <c:v>41030</c:v>
                </c:pt>
                <c:pt idx="80">
                  <c:v>41061</c:v>
                </c:pt>
                <c:pt idx="81">
                  <c:v>41091</c:v>
                </c:pt>
                <c:pt idx="82">
                  <c:v>41122</c:v>
                </c:pt>
                <c:pt idx="83">
                  <c:v>41153</c:v>
                </c:pt>
                <c:pt idx="84">
                  <c:v>41183</c:v>
                </c:pt>
                <c:pt idx="85">
                  <c:v>41214</c:v>
                </c:pt>
                <c:pt idx="86">
                  <c:v>41244</c:v>
                </c:pt>
                <c:pt idx="87">
                  <c:v>41275</c:v>
                </c:pt>
                <c:pt idx="88">
                  <c:v>41306</c:v>
                </c:pt>
                <c:pt idx="89">
                  <c:v>41334</c:v>
                </c:pt>
                <c:pt idx="90">
                  <c:v>41365</c:v>
                </c:pt>
                <c:pt idx="91">
                  <c:v>41395</c:v>
                </c:pt>
                <c:pt idx="92">
                  <c:v>41426</c:v>
                </c:pt>
                <c:pt idx="93">
                  <c:v>41456</c:v>
                </c:pt>
                <c:pt idx="94">
                  <c:v>41487</c:v>
                </c:pt>
                <c:pt idx="95">
                  <c:v>41518</c:v>
                </c:pt>
                <c:pt idx="96">
                  <c:v>41548</c:v>
                </c:pt>
                <c:pt idx="97">
                  <c:v>41579</c:v>
                </c:pt>
                <c:pt idx="98">
                  <c:v>41609</c:v>
                </c:pt>
                <c:pt idx="99">
                  <c:v>41640</c:v>
                </c:pt>
                <c:pt idx="100">
                  <c:v>41671</c:v>
                </c:pt>
                <c:pt idx="101">
                  <c:v>41699</c:v>
                </c:pt>
                <c:pt idx="102">
                  <c:v>41730</c:v>
                </c:pt>
                <c:pt idx="103">
                  <c:v>41760</c:v>
                </c:pt>
                <c:pt idx="104">
                  <c:v>41791</c:v>
                </c:pt>
                <c:pt idx="105">
                  <c:v>41821</c:v>
                </c:pt>
                <c:pt idx="106">
                  <c:v>41852</c:v>
                </c:pt>
                <c:pt idx="107">
                  <c:v>41883</c:v>
                </c:pt>
                <c:pt idx="108">
                  <c:v>41913</c:v>
                </c:pt>
                <c:pt idx="109">
                  <c:v>41944</c:v>
                </c:pt>
                <c:pt idx="110">
                  <c:v>41974</c:v>
                </c:pt>
                <c:pt idx="111">
                  <c:v>42005</c:v>
                </c:pt>
                <c:pt idx="112">
                  <c:v>42036</c:v>
                </c:pt>
                <c:pt idx="113">
                  <c:v>42064</c:v>
                </c:pt>
                <c:pt idx="114">
                  <c:v>42095</c:v>
                </c:pt>
                <c:pt idx="115">
                  <c:v>42125</c:v>
                </c:pt>
                <c:pt idx="116">
                  <c:v>42156</c:v>
                </c:pt>
                <c:pt idx="117">
                  <c:v>42186</c:v>
                </c:pt>
                <c:pt idx="118">
                  <c:v>42217</c:v>
                </c:pt>
                <c:pt idx="119">
                  <c:v>42248</c:v>
                </c:pt>
                <c:pt idx="120">
                  <c:v>42278</c:v>
                </c:pt>
                <c:pt idx="121">
                  <c:v>42309</c:v>
                </c:pt>
                <c:pt idx="122">
                  <c:v>42339</c:v>
                </c:pt>
                <c:pt idx="123">
                  <c:v>42370</c:v>
                </c:pt>
                <c:pt idx="124">
                  <c:v>42401</c:v>
                </c:pt>
                <c:pt idx="125">
                  <c:v>42430</c:v>
                </c:pt>
                <c:pt idx="126">
                  <c:v>42461</c:v>
                </c:pt>
                <c:pt idx="127">
                  <c:v>42491</c:v>
                </c:pt>
                <c:pt idx="128">
                  <c:v>42522</c:v>
                </c:pt>
                <c:pt idx="129">
                  <c:v>42552</c:v>
                </c:pt>
                <c:pt idx="130">
                  <c:v>42583</c:v>
                </c:pt>
                <c:pt idx="131">
                  <c:v>42614</c:v>
                </c:pt>
                <c:pt idx="132">
                  <c:v>42644</c:v>
                </c:pt>
                <c:pt idx="133">
                  <c:v>42675</c:v>
                </c:pt>
                <c:pt idx="134">
                  <c:v>42705</c:v>
                </c:pt>
                <c:pt idx="135">
                  <c:v>42736</c:v>
                </c:pt>
                <c:pt idx="136">
                  <c:v>42767</c:v>
                </c:pt>
                <c:pt idx="137">
                  <c:v>42795</c:v>
                </c:pt>
                <c:pt idx="138">
                  <c:v>42826</c:v>
                </c:pt>
                <c:pt idx="139">
                  <c:v>42856</c:v>
                </c:pt>
                <c:pt idx="140">
                  <c:v>42887</c:v>
                </c:pt>
                <c:pt idx="141">
                  <c:v>42917</c:v>
                </c:pt>
                <c:pt idx="142">
                  <c:v>42948</c:v>
                </c:pt>
                <c:pt idx="143">
                  <c:v>42979</c:v>
                </c:pt>
                <c:pt idx="144">
                  <c:v>43009</c:v>
                </c:pt>
                <c:pt idx="145">
                  <c:v>43040</c:v>
                </c:pt>
                <c:pt idx="146">
                  <c:v>43070</c:v>
                </c:pt>
                <c:pt idx="147">
                  <c:v>43101</c:v>
                </c:pt>
                <c:pt idx="148">
                  <c:v>43132</c:v>
                </c:pt>
              </c:numCache>
            </c:numRef>
          </c:cat>
          <c:val>
            <c:numRef>
              <c:f>' TOURISM Stats'!$AE$3:$AE$151</c:f>
              <c:numCache>
                <c:formatCode>0</c:formatCode>
                <c:ptCount val="149"/>
                <c:pt idx="0">
                  <c:v>35418</c:v>
                </c:pt>
                <c:pt idx="1">
                  <c:v>35267</c:v>
                </c:pt>
                <c:pt idx="2">
                  <c:v>38353</c:v>
                </c:pt>
                <c:pt idx="3">
                  <c:v>39500</c:v>
                </c:pt>
                <c:pt idx="4">
                  <c:v>37228</c:v>
                </c:pt>
                <c:pt idx="5">
                  <c:v>35768</c:v>
                </c:pt>
                <c:pt idx="6">
                  <c:v>32981</c:v>
                </c:pt>
                <c:pt idx="7">
                  <c:v>37247</c:v>
                </c:pt>
                <c:pt idx="8">
                  <c:v>38510</c:v>
                </c:pt>
                <c:pt idx="9">
                  <c:v>39552</c:v>
                </c:pt>
                <c:pt idx="10">
                  <c:v>40201</c:v>
                </c:pt>
                <c:pt idx="11">
                  <c:v>33787</c:v>
                </c:pt>
                <c:pt idx="12">
                  <c:v>34203</c:v>
                </c:pt>
                <c:pt idx="13">
                  <c:v>30961</c:v>
                </c:pt>
                <c:pt idx="14">
                  <c:v>35556</c:v>
                </c:pt>
                <c:pt idx="15">
                  <c:v>38047</c:v>
                </c:pt>
                <c:pt idx="16">
                  <c:v>37990</c:v>
                </c:pt>
                <c:pt idx="17">
                  <c:v>33606</c:v>
                </c:pt>
                <c:pt idx="18">
                  <c:v>26286</c:v>
                </c:pt>
                <c:pt idx="19">
                  <c:v>29093</c:v>
                </c:pt>
                <c:pt idx="20">
                  <c:v>29989</c:v>
                </c:pt>
                <c:pt idx="21">
                  <c:v>33804</c:v>
                </c:pt>
                <c:pt idx="22">
                  <c:v>39573</c:v>
                </c:pt>
                <c:pt idx="23">
                  <c:v>26252</c:v>
                </c:pt>
                <c:pt idx="24">
                  <c:v>27238</c:v>
                </c:pt>
                <c:pt idx="25">
                  <c:v>31618</c:v>
                </c:pt>
                <c:pt idx="26">
                  <c:v>35849</c:v>
                </c:pt>
                <c:pt idx="27">
                  <c:v>38119</c:v>
                </c:pt>
                <c:pt idx="28">
                  <c:v>40222</c:v>
                </c:pt>
                <c:pt idx="29">
                  <c:v>32352</c:v>
                </c:pt>
                <c:pt idx="30">
                  <c:v>31800</c:v>
                </c:pt>
                <c:pt idx="31">
                  <c:v>31203</c:v>
                </c:pt>
                <c:pt idx="32">
                  <c:v>30936</c:v>
                </c:pt>
                <c:pt idx="33">
                  <c:v>35259</c:v>
                </c:pt>
                <c:pt idx="34">
                  <c:v>34251</c:v>
                </c:pt>
                <c:pt idx="35">
                  <c:v>27650</c:v>
                </c:pt>
                <c:pt idx="36">
                  <c:v>29611</c:v>
                </c:pt>
                <c:pt idx="37">
                  <c:v>31690</c:v>
                </c:pt>
                <c:pt idx="38">
                  <c:v>34181</c:v>
                </c:pt>
                <c:pt idx="39">
                  <c:v>38932</c:v>
                </c:pt>
                <c:pt idx="40">
                  <c:v>35594</c:v>
                </c:pt>
                <c:pt idx="41">
                  <c:v>32908</c:v>
                </c:pt>
                <c:pt idx="42">
                  <c:v>27833</c:v>
                </c:pt>
                <c:pt idx="43">
                  <c:v>24128</c:v>
                </c:pt>
                <c:pt idx="44">
                  <c:v>21803</c:v>
                </c:pt>
                <c:pt idx="45">
                  <c:v>30301</c:v>
                </c:pt>
                <c:pt idx="46">
                  <c:v>37072</c:v>
                </c:pt>
                <c:pt idx="47">
                  <c:v>31755</c:v>
                </c:pt>
                <c:pt idx="48">
                  <c:v>20467</c:v>
                </c:pt>
                <c:pt idx="49">
                  <c:v>23008</c:v>
                </c:pt>
                <c:pt idx="50">
                  <c:v>30155</c:v>
                </c:pt>
                <c:pt idx="51">
                  <c:v>35716</c:v>
                </c:pt>
                <c:pt idx="52">
                  <c:v>37850</c:v>
                </c:pt>
                <c:pt idx="53">
                  <c:v>36220</c:v>
                </c:pt>
                <c:pt idx="54">
                  <c:v>26255</c:v>
                </c:pt>
                <c:pt idx="55">
                  <c:v>27015</c:v>
                </c:pt>
                <c:pt idx="56">
                  <c:v>28372</c:v>
                </c:pt>
                <c:pt idx="57">
                  <c:v>35164</c:v>
                </c:pt>
                <c:pt idx="58">
                  <c:v>38047</c:v>
                </c:pt>
                <c:pt idx="59">
                  <c:v>29917</c:v>
                </c:pt>
                <c:pt idx="60">
                  <c:v>25784</c:v>
                </c:pt>
                <c:pt idx="61">
                  <c:v>27179</c:v>
                </c:pt>
                <c:pt idx="62">
                  <c:v>31572</c:v>
                </c:pt>
                <c:pt idx="63">
                  <c:v>34738</c:v>
                </c:pt>
                <c:pt idx="64">
                  <c:v>33659</c:v>
                </c:pt>
                <c:pt idx="65">
                  <c:v>30376</c:v>
                </c:pt>
                <c:pt idx="66">
                  <c:v>21629</c:v>
                </c:pt>
                <c:pt idx="67">
                  <c:v>23451</c:v>
                </c:pt>
                <c:pt idx="68">
                  <c:v>23604</c:v>
                </c:pt>
                <c:pt idx="69">
                  <c:v>27203</c:v>
                </c:pt>
                <c:pt idx="70">
                  <c:v>33503</c:v>
                </c:pt>
                <c:pt idx="71">
                  <c:v>25408</c:v>
                </c:pt>
                <c:pt idx="72">
                  <c:v>24693</c:v>
                </c:pt>
                <c:pt idx="73">
                  <c:v>29275</c:v>
                </c:pt>
                <c:pt idx="74">
                  <c:v>33418</c:v>
                </c:pt>
                <c:pt idx="75">
                  <c:v>38263</c:v>
                </c:pt>
                <c:pt idx="76">
                  <c:v>36332</c:v>
                </c:pt>
                <c:pt idx="77">
                  <c:v>36033</c:v>
                </c:pt>
                <c:pt idx="78">
                  <c:v>30691</c:v>
                </c:pt>
                <c:pt idx="79">
                  <c:v>28193</c:v>
                </c:pt>
                <c:pt idx="80">
                  <c:v>29402</c:v>
                </c:pt>
                <c:pt idx="81">
                  <c:v>32478</c:v>
                </c:pt>
                <c:pt idx="82">
                  <c:v>40225</c:v>
                </c:pt>
                <c:pt idx="83">
                  <c:v>30472</c:v>
                </c:pt>
                <c:pt idx="84">
                  <c:v>26767</c:v>
                </c:pt>
                <c:pt idx="85">
                  <c:v>32894</c:v>
                </c:pt>
                <c:pt idx="86">
                  <c:v>39272</c:v>
                </c:pt>
                <c:pt idx="87">
                  <c:v>39391</c:v>
                </c:pt>
                <c:pt idx="88">
                  <c:v>38350</c:v>
                </c:pt>
                <c:pt idx="89">
                  <c:v>40666</c:v>
                </c:pt>
                <c:pt idx="90">
                  <c:v>32521</c:v>
                </c:pt>
                <c:pt idx="91">
                  <c:v>32913</c:v>
                </c:pt>
                <c:pt idx="92">
                  <c:v>33539</c:v>
                </c:pt>
                <c:pt idx="93">
                  <c:v>39287</c:v>
                </c:pt>
                <c:pt idx="94">
                  <c:v>44996</c:v>
                </c:pt>
                <c:pt idx="95">
                  <c:v>33329</c:v>
                </c:pt>
                <c:pt idx="96">
                  <c:v>31886</c:v>
                </c:pt>
                <c:pt idx="97">
                  <c:v>33678</c:v>
                </c:pt>
                <c:pt idx="98">
                  <c:v>38352</c:v>
                </c:pt>
                <c:pt idx="99">
                  <c:v>42122</c:v>
                </c:pt>
                <c:pt idx="100">
                  <c:v>41311</c:v>
                </c:pt>
                <c:pt idx="101">
                  <c:v>40613</c:v>
                </c:pt>
                <c:pt idx="102">
                  <c:v>32035</c:v>
                </c:pt>
                <c:pt idx="103">
                  <c:v>32797</c:v>
                </c:pt>
                <c:pt idx="104">
                  <c:v>35638</c:v>
                </c:pt>
                <c:pt idx="105">
                  <c:v>37253</c:v>
                </c:pt>
                <c:pt idx="106">
                  <c:v>42991</c:v>
                </c:pt>
                <c:pt idx="107">
                  <c:v>35287</c:v>
                </c:pt>
                <c:pt idx="108">
                  <c:v>35587</c:v>
                </c:pt>
                <c:pt idx="109">
                  <c:v>39137</c:v>
                </c:pt>
                <c:pt idx="110">
                  <c:v>44910</c:v>
                </c:pt>
                <c:pt idx="111">
                  <c:v>45688</c:v>
                </c:pt>
                <c:pt idx="112">
                  <c:v>42921</c:v>
                </c:pt>
                <c:pt idx="113">
                  <c:v>42539</c:v>
                </c:pt>
                <c:pt idx="114">
                  <c:v>40473</c:v>
                </c:pt>
                <c:pt idx="115">
                  <c:v>39955</c:v>
                </c:pt>
                <c:pt idx="116">
                  <c:v>38342</c:v>
                </c:pt>
                <c:pt idx="117">
                  <c:v>40882</c:v>
                </c:pt>
                <c:pt idx="118">
                  <c:v>29996</c:v>
                </c:pt>
                <c:pt idx="119">
                  <c:v>39249</c:v>
                </c:pt>
                <c:pt idx="120">
                  <c:v>39549</c:v>
                </c:pt>
                <c:pt idx="121">
                  <c:v>37870</c:v>
                </c:pt>
                <c:pt idx="122">
                  <c:v>41128</c:v>
                </c:pt>
                <c:pt idx="123">
                  <c:v>46011</c:v>
                </c:pt>
                <c:pt idx="124">
                  <c:v>47281</c:v>
                </c:pt>
                <c:pt idx="125">
                  <c:v>37317</c:v>
                </c:pt>
                <c:pt idx="126">
                  <c:v>35394</c:v>
                </c:pt>
                <c:pt idx="127">
                  <c:v>35466</c:v>
                </c:pt>
                <c:pt idx="128">
                  <c:v>41502</c:v>
                </c:pt>
                <c:pt idx="129">
                  <c:v>47736</c:v>
                </c:pt>
                <c:pt idx="130">
                  <c:v>48971</c:v>
                </c:pt>
                <c:pt idx="131">
                  <c:v>43264</c:v>
                </c:pt>
                <c:pt idx="132">
                  <c:v>41910</c:v>
                </c:pt>
                <c:pt idx="133">
                  <c:v>47261</c:v>
                </c:pt>
                <c:pt idx="134">
                  <c:v>58558</c:v>
                </c:pt>
                <c:pt idx="135">
                  <c:v>63346</c:v>
                </c:pt>
                <c:pt idx="136">
                  <c:v>57320</c:v>
                </c:pt>
                <c:pt idx="137">
                  <c:v>54841</c:v>
                </c:pt>
                <c:pt idx="138">
                  <c:v>52438</c:v>
                </c:pt>
                <c:pt idx="139">
                  <c:v>51023</c:v>
                </c:pt>
                <c:pt idx="140">
                  <c:v>55096</c:v>
                </c:pt>
                <c:pt idx="141">
                  <c:v>59483</c:v>
                </c:pt>
                <c:pt idx="142">
                  <c:v>61026</c:v>
                </c:pt>
                <c:pt idx="143">
                  <c:v>50484</c:v>
                </c:pt>
                <c:pt idx="144">
                  <c:v>48950</c:v>
                </c:pt>
                <c:pt idx="145">
                  <c:v>48039</c:v>
                </c:pt>
                <c:pt idx="146">
                  <c:v>57331</c:v>
                </c:pt>
                <c:pt idx="147">
                  <c:v>55249</c:v>
                </c:pt>
                <c:pt idx="148">
                  <c:v>53045</c:v>
                </c:pt>
              </c:numCache>
            </c:numRef>
          </c:val>
          <c:smooth val="0"/>
          <c:extLst>
            <c:ext xmlns:c16="http://schemas.microsoft.com/office/drawing/2014/chart" uri="{C3380CC4-5D6E-409C-BE32-E72D297353CC}">
              <c16:uniqueId val="{00000002-5051-46C1-9170-81A57355000D}"/>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147538832"/>
        <c:axId val="147539224"/>
      </c:lineChart>
      <c:dateAx>
        <c:axId val="147538832"/>
        <c:scaling>
          <c:orientation val="minMax"/>
        </c:scaling>
        <c:delete val="0"/>
        <c:axPos val="b"/>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47539224"/>
        <c:crosses val="autoZero"/>
        <c:auto val="1"/>
        <c:lblOffset val="100"/>
        <c:baseTimeUnit val="months"/>
      </c:dateAx>
      <c:valAx>
        <c:axId val="14753922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47538832"/>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 TOURISM Stats'!$AD$2</c:f>
              <c:strCache>
                <c:ptCount val="1"/>
                <c:pt idx="0">
                  <c:v>CHINA</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val>
            <c:numRef>
              <c:f>' TOURISM Stats'!$AD$3:$AD$151</c:f>
              <c:numCache>
                <c:formatCode>#,##0</c:formatCode>
                <c:ptCount val="149"/>
                <c:pt idx="0">
                  <c:v>3637</c:v>
                </c:pt>
                <c:pt idx="1">
                  <c:v>3245</c:v>
                </c:pt>
                <c:pt idx="2">
                  <c:v>3095</c:v>
                </c:pt>
                <c:pt idx="3">
                  <c:v>3886</c:v>
                </c:pt>
                <c:pt idx="4">
                  <c:v>3952</c:v>
                </c:pt>
                <c:pt idx="5">
                  <c:v>2182</c:v>
                </c:pt>
                <c:pt idx="6">
                  <c:v>3378</c:v>
                </c:pt>
                <c:pt idx="7">
                  <c:v>3401</c:v>
                </c:pt>
                <c:pt idx="8">
                  <c:v>2715</c:v>
                </c:pt>
                <c:pt idx="9">
                  <c:v>3197</c:v>
                </c:pt>
                <c:pt idx="10">
                  <c:v>3683</c:v>
                </c:pt>
                <c:pt idx="11">
                  <c:v>2014</c:v>
                </c:pt>
                <c:pt idx="12">
                  <c:v>3630</c:v>
                </c:pt>
                <c:pt idx="13">
                  <c:v>3239</c:v>
                </c:pt>
                <c:pt idx="14">
                  <c:v>3976</c:v>
                </c:pt>
                <c:pt idx="15">
                  <c:v>3869</c:v>
                </c:pt>
                <c:pt idx="16">
                  <c:v>7298</c:v>
                </c:pt>
                <c:pt idx="17">
                  <c:v>1583</c:v>
                </c:pt>
                <c:pt idx="18">
                  <c:v>2062</c:v>
                </c:pt>
                <c:pt idx="19">
                  <c:v>2450</c:v>
                </c:pt>
                <c:pt idx="20">
                  <c:v>1629</c:v>
                </c:pt>
                <c:pt idx="21">
                  <c:v>4107</c:v>
                </c:pt>
                <c:pt idx="22">
                  <c:v>5081</c:v>
                </c:pt>
                <c:pt idx="23">
                  <c:v>2100</c:v>
                </c:pt>
                <c:pt idx="24">
                  <c:v>3861</c:v>
                </c:pt>
                <c:pt idx="25">
                  <c:v>2821</c:v>
                </c:pt>
                <c:pt idx="26">
                  <c:v>3470</c:v>
                </c:pt>
                <c:pt idx="27">
                  <c:v>3494</c:v>
                </c:pt>
                <c:pt idx="28">
                  <c:v>5913</c:v>
                </c:pt>
                <c:pt idx="29">
                  <c:v>2260</c:v>
                </c:pt>
                <c:pt idx="30">
                  <c:v>1641</c:v>
                </c:pt>
                <c:pt idx="31">
                  <c:v>1608</c:v>
                </c:pt>
                <c:pt idx="32">
                  <c:v>1142</c:v>
                </c:pt>
                <c:pt idx="33">
                  <c:v>1749</c:v>
                </c:pt>
                <c:pt idx="34">
                  <c:v>2162</c:v>
                </c:pt>
                <c:pt idx="35" formatCode="General">
                  <c:v>974</c:v>
                </c:pt>
                <c:pt idx="36">
                  <c:v>1891</c:v>
                </c:pt>
                <c:pt idx="37">
                  <c:v>2040</c:v>
                </c:pt>
                <c:pt idx="38">
                  <c:v>2004</c:v>
                </c:pt>
                <c:pt idx="39">
                  <c:v>4447</c:v>
                </c:pt>
                <c:pt idx="40">
                  <c:v>2345</c:v>
                </c:pt>
                <c:pt idx="41">
                  <c:v>1955</c:v>
                </c:pt>
                <c:pt idx="42">
                  <c:v>1883</c:v>
                </c:pt>
                <c:pt idx="43">
                  <c:v>1587</c:v>
                </c:pt>
                <c:pt idx="44" formatCode="General">
                  <c:v>322</c:v>
                </c:pt>
                <c:pt idx="45">
                  <c:v>2470</c:v>
                </c:pt>
                <c:pt idx="46">
                  <c:v>3892</c:v>
                </c:pt>
                <c:pt idx="47">
                  <c:v>3023</c:v>
                </c:pt>
                <c:pt idx="48">
                  <c:v>3846</c:v>
                </c:pt>
                <c:pt idx="49">
                  <c:v>2742</c:v>
                </c:pt>
                <c:pt idx="50">
                  <c:v>1302</c:v>
                </c:pt>
                <c:pt idx="51">
                  <c:v>3065</c:v>
                </c:pt>
                <c:pt idx="52">
                  <c:v>6286</c:v>
                </c:pt>
                <c:pt idx="53">
                  <c:v>3196</c:v>
                </c:pt>
                <c:pt idx="54">
                  <c:v>3483</c:v>
                </c:pt>
                <c:pt idx="55">
                  <c:v>3159</c:v>
                </c:pt>
                <c:pt idx="56">
                  <c:v>2298</c:v>
                </c:pt>
                <c:pt idx="57">
                  <c:v>4615</c:v>
                </c:pt>
                <c:pt idx="58">
                  <c:v>4343</c:v>
                </c:pt>
                <c:pt idx="59">
                  <c:v>2377</c:v>
                </c:pt>
                <c:pt idx="60">
                  <c:v>3207</c:v>
                </c:pt>
                <c:pt idx="61">
                  <c:v>2346</c:v>
                </c:pt>
                <c:pt idx="62">
                  <c:v>3617</c:v>
                </c:pt>
                <c:pt idx="63">
                  <c:v>3946</c:v>
                </c:pt>
                <c:pt idx="64">
                  <c:v>3962</c:v>
                </c:pt>
                <c:pt idx="65">
                  <c:v>2707</c:v>
                </c:pt>
                <c:pt idx="66">
                  <c:v>2815</c:v>
                </c:pt>
                <c:pt idx="67">
                  <c:v>5383</c:v>
                </c:pt>
                <c:pt idx="68">
                  <c:v>5129</c:v>
                </c:pt>
                <c:pt idx="69">
                  <c:v>5330</c:v>
                </c:pt>
                <c:pt idx="70">
                  <c:v>5282</c:v>
                </c:pt>
                <c:pt idx="71">
                  <c:v>4608</c:v>
                </c:pt>
                <c:pt idx="72">
                  <c:v>5134</c:v>
                </c:pt>
                <c:pt idx="73">
                  <c:v>5936</c:v>
                </c:pt>
                <c:pt idx="74">
                  <c:v>5708</c:v>
                </c:pt>
                <c:pt idx="75">
                  <c:v>7660</c:v>
                </c:pt>
                <c:pt idx="76">
                  <c:v>6208</c:v>
                </c:pt>
                <c:pt idx="77">
                  <c:v>6779</c:v>
                </c:pt>
                <c:pt idx="78">
                  <c:v>7176</c:v>
                </c:pt>
                <c:pt idx="79">
                  <c:v>6685</c:v>
                </c:pt>
                <c:pt idx="80">
                  <c:v>6814</c:v>
                </c:pt>
                <c:pt idx="81">
                  <c:v>7480</c:v>
                </c:pt>
                <c:pt idx="82">
                  <c:v>6762</c:v>
                </c:pt>
                <c:pt idx="83">
                  <c:v>6586</c:v>
                </c:pt>
                <c:pt idx="84">
                  <c:v>6886</c:v>
                </c:pt>
                <c:pt idx="85">
                  <c:v>8214</c:v>
                </c:pt>
                <c:pt idx="86">
                  <c:v>8716</c:v>
                </c:pt>
                <c:pt idx="87">
                  <c:v>7791</c:v>
                </c:pt>
                <c:pt idx="88">
                  <c:v>10776</c:v>
                </c:pt>
                <c:pt idx="89">
                  <c:v>9021</c:v>
                </c:pt>
                <c:pt idx="90">
                  <c:v>10305</c:v>
                </c:pt>
                <c:pt idx="91">
                  <c:v>9161</c:v>
                </c:pt>
                <c:pt idx="92">
                  <c:v>9959</c:v>
                </c:pt>
                <c:pt idx="93">
                  <c:v>11177</c:v>
                </c:pt>
                <c:pt idx="94">
                  <c:v>10804</c:v>
                </c:pt>
                <c:pt idx="95">
                  <c:v>9760</c:v>
                </c:pt>
                <c:pt idx="96">
                  <c:v>8999</c:v>
                </c:pt>
                <c:pt idx="97">
                  <c:v>9631</c:v>
                </c:pt>
                <c:pt idx="98">
                  <c:v>9583</c:v>
                </c:pt>
                <c:pt idx="99">
                  <c:v>12480</c:v>
                </c:pt>
                <c:pt idx="100">
                  <c:v>15295</c:v>
                </c:pt>
                <c:pt idx="101">
                  <c:v>12359</c:v>
                </c:pt>
                <c:pt idx="102">
                  <c:v>11995</c:v>
                </c:pt>
                <c:pt idx="103">
                  <c:v>13362</c:v>
                </c:pt>
                <c:pt idx="104">
                  <c:v>14962</c:v>
                </c:pt>
                <c:pt idx="105">
                  <c:v>17575</c:v>
                </c:pt>
                <c:pt idx="106">
                  <c:v>17601</c:v>
                </c:pt>
                <c:pt idx="107">
                  <c:v>13769</c:v>
                </c:pt>
                <c:pt idx="108">
                  <c:v>13963</c:v>
                </c:pt>
                <c:pt idx="109">
                  <c:v>13874</c:v>
                </c:pt>
                <c:pt idx="110">
                  <c:v>12886</c:v>
                </c:pt>
                <c:pt idx="111">
                  <c:v>13933</c:v>
                </c:pt>
                <c:pt idx="112">
                  <c:v>18905</c:v>
                </c:pt>
                <c:pt idx="113">
                  <c:v>16246</c:v>
                </c:pt>
                <c:pt idx="114">
                  <c:v>14100</c:v>
                </c:pt>
                <c:pt idx="115">
                  <c:v>15198</c:v>
                </c:pt>
                <c:pt idx="116">
                  <c:v>14894</c:v>
                </c:pt>
                <c:pt idx="117">
                  <c:v>17964</c:v>
                </c:pt>
                <c:pt idx="118">
                  <c:v>12760</c:v>
                </c:pt>
                <c:pt idx="119">
                  <c:v>16742</c:v>
                </c:pt>
                <c:pt idx="120">
                  <c:v>16981</c:v>
                </c:pt>
                <c:pt idx="121">
                  <c:v>14477</c:v>
                </c:pt>
                <c:pt idx="122">
                  <c:v>14309</c:v>
                </c:pt>
                <c:pt idx="123">
                  <c:v>20615</c:v>
                </c:pt>
                <c:pt idx="124">
                  <c:v>25719</c:v>
                </c:pt>
                <c:pt idx="125">
                  <c:v>15462</c:v>
                </c:pt>
                <c:pt idx="126">
                  <c:v>15108</c:v>
                </c:pt>
                <c:pt idx="127">
                  <c:v>14698</c:v>
                </c:pt>
                <c:pt idx="128">
                  <c:v>15145</c:v>
                </c:pt>
                <c:pt idx="129">
                  <c:v>19572</c:v>
                </c:pt>
                <c:pt idx="130">
                  <c:v>18786</c:v>
                </c:pt>
                <c:pt idx="131">
                  <c:v>15666</c:v>
                </c:pt>
                <c:pt idx="132">
                  <c:v>15331</c:v>
                </c:pt>
                <c:pt idx="133">
                  <c:v>14901</c:v>
                </c:pt>
                <c:pt idx="134">
                  <c:v>17791</c:v>
                </c:pt>
                <c:pt idx="135">
                  <c:v>25403</c:v>
                </c:pt>
                <c:pt idx="136">
                  <c:v>19457</c:v>
                </c:pt>
                <c:pt idx="137" formatCode="General">
                  <c:v>17108</c:v>
                </c:pt>
                <c:pt idx="138">
                  <c:v>17511</c:v>
                </c:pt>
                <c:pt idx="139">
                  <c:v>18557</c:v>
                </c:pt>
                <c:pt idx="140">
                  <c:v>19507</c:v>
                </c:pt>
                <c:pt idx="141">
                  <c:v>23207</c:v>
                </c:pt>
                <c:pt idx="142">
                  <c:v>22453</c:v>
                </c:pt>
                <c:pt idx="143">
                  <c:v>18073</c:v>
                </c:pt>
                <c:pt idx="144">
                  <c:v>17965</c:v>
                </c:pt>
                <c:pt idx="145">
                  <c:v>16583</c:v>
                </c:pt>
                <c:pt idx="146">
                  <c:v>19485</c:v>
                </c:pt>
                <c:pt idx="147">
                  <c:v>19572</c:v>
                </c:pt>
                <c:pt idx="148">
                  <c:v>23450</c:v>
                </c:pt>
              </c:numCache>
            </c:numRef>
          </c:val>
          <c:extLst>
            <c:ext xmlns:c16="http://schemas.microsoft.com/office/drawing/2014/chart" uri="{C3380CC4-5D6E-409C-BE32-E72D297353CC}">
              <c16:uniqueId val="{00000000-BF64-41C4-9728-C8425BE02954}"/>
            </c:ext>
          </c:extLst>
        </c:ser>
        <c:dLbls>
          <c:showLegendKey val="0"/>
          <c:showVal val="0"/>
          <c:showCatName val="0"/>
          <c:showSerName val="0"/>
          <c:showPercent val="0"/>
          <c:showBubbleSize val="0"/>
        </c:dLbls>
        <c:gapWidth val="150"/>
        <c:axId val="156870920"/>
        <c:axId val="156874056"/>
      </c:barChart>
      <c:lineChart>
        <c:grouping val="standard"/>
        <c:varyColors val="0"/>
        <c:ser>
          <c:idx val="0"/>
          <c:order val="0"/>
          <c:tx>
            <c:strRef>
              <c:f>' TOURISM Stats'!$AE$2</c:f>
              <c:strCache>
                <c:ptCount val="1"/>
                <c:pt idx="0">
                  <c:v>TOTAL</c:v>
                </c:pt>
              </c:strCache>
            </c:strRef>
          </c:tx>
          <c:spPr>
            <a:ln w="22225" cap="rnd" cmpd="sng" algn="ctr">
              <a:solidFill>
                <a:schemeClr val="accent1"/>
              </a:solidFill>
              <a:round/>
            </a:ln>
            <a:effectLst/>
          </c:spPr>
          <c:marker>
            <c:symbol val="none"/>
          </c:marker>
          <c:trendline>
            <c:spPr>
              <a:ln w="9525" cap="rnd">
                <a:solidFill>
                  <a:schemeClr val="accent1"/>
                </a:solidFill>
              </a:ln>
              <a:effectLst/>
            </c:spPr>
            <c:trendlineType val="linear"/>
            <c:dispRSqr val="0"/>
            <c:dispEq val="0"/>
          </c:trendline>
          <c:cat>
            <c:numRef>
              <c:f>' TOURISM Stats'!$AA$3:$AA$151</c:f>
              <c:numCache>
                <c:formatCode>mmm\-yy</c:formatCode>
                <c:ptCount val="149"/>
                <c:pt idx="0">
                  <c:v>38626</c:v>
                </c:pt>
                <c:pt idx="1">
                  <c:v>38657</c:v>
                </c:pt>
                <c:pt idx="2">
                  <c:v>38687</c:v>
                </c:pt>
                <c:pt idx="3">
                  <c:v>38718</c:v>
                </c:pt>
                <c:pt idx="4">
                  <c:v>38749</c:v>
                </c:pt>
                <c:pt idx="5">
                  <c:v>38777</c:v>
                </c:pt>
                <c:pt idx="6">
                  <c:v>38808</c:v>
                </c:pt>
                <c:pt idx="7">
                  <c:v>38838</c:v>
                </c:pt>
                <c:pt idx="8">
                  <c:v>38869</c:v>
                </c:pt>
                <c:pt idx="9">
                  <c:v>38899</c:v>
                </c:pt>
                <c:pt idx="10">
                  <c:v>38930</c:v>
                </c:pt>
                <c:pt idx="11">
                  <c:v>38961</c:v>
                </c:pt>
                <c:pt idx="12">
                  <c:v>38991</c:v>
                </c:pt>
                <c:pt idx="13">
                  <c:v>39022</c:v>
                </c:pt>
                <c:pt idx="14">
                  <c:v>39052</c:v>
                </c:pt>
                <c:pt idx="15">
                  <c:v>39083</c:v>
                </c:pt>
                <c:pt idx="16">
                  <c:v>39114</c:v>
                </c:pt>
                <c:pt idx="17">
                  <c:v>39142</c:v>
                </c:pt>
                <c:pt idx="18">
                  <c:v>39173</c:v>
                </c:pt>
                <c:pt idx="19">
                  <c:v>39203</c:v>
                </c:pt>
                <c:pt idx="20">
                  <c:v>39234</c:v>
                </c:pt>
                <c:pt idx="21">
                  <c:v>39264</c:v>
                </c:pt>
                <c:pt idx="22">
                  <c:v>39295</c:v>
                </c:pt>
                <c:pt idx="23">
                  <c:v>39326</c:v>
                </c:pt>
                <c:pt idx="24">
                  <c:v>39356</c:v>
                </c:pt>
                <c:pt idx="25">
                  <c:v>39387</c:v>
                </c:pt>
                <c:pt idx="26">
                  <c:v>39417</c:v>
                </c:pt>
                <c:pt idx="27">
                  <c:v>39448</c:v>
                </c:pt>
                <c:pt idx="28">
                  <c:v>39479</c:v>
                </c:pt>
                <c:pt idx="29">
                  <c:v>39508</c:v>
                </c:pt>
                <c:pt idx="30">
                  <c:v>39539</c:v>
                </c:pt>
                <c:pt idx="31">
                  <c:v>39569</c:v>
                </c:pt>
                <c:pt idx="32">
                  <c:v>39600</c:v>
                </c:pt>
                <c:pt idx="33">
                  <c:v>39630</c:v>
                </c:pt>
                <c:pt idx="34">
                  <c:v>39661</c:v>
                </c:pt>
                <c:pt idx="35">
                  <c:v>39692</c:v>
                </c:pt>
                <c:pt idx="36">
                  <c:v>39722</c:v>
                </c:pt>
                <c:pt idx="37">
                  <c:v>39753</c:v>
                </c:pt>
                <c:pt idx="38">
                  <c:v>39783</c:v>
                </c:pt>
                <c:pt idx="39">
                  <c:v>39814</c:v>
                </c:pt>
                <c:pt idx="40">
                  <c:v>39845</c:v>
                </c:pt>
                <c:pt idx="41">
                  <c:v>39873</c:v>
                </c:pt>
                <c:pt idx="42">
                  <c:v>39904</c:v>
                </c:pt>
                <c:pt idx="43">
                  <c:v>39934</c:v>
                </c:pt>
                <c:pt idx="44">
                  <c:v>39965</c:v>
                </c:pt>
                <c:pt idx="45">
                  <c:v>39995</c:v>
                </c:pt>
                <c:pt idx="46">
                  <c:v>40026</c:v>
                </c:pt>
                <c:pt idx="47">
                  <c:v>40057</c:v>
                </c:pt>
                <c:pt idx="48">
                  <c:v>40087</c:v>
                </c:pt>
                <c:pt idx="49">
                  <c:v>40118</c:v>
                </c:pt>
                <c:pt idx="50">
                  <c:v>40148</c:v>
                </c:pt>
                <c:pt idx="51">
                  <c:v>40179</c:v>
                </c:pt>
                <c:pt idx="52">
                  <c:v>40210</c:v>
                </c:pt>
                <c:pt idx="53">
                  <c:v>40238</c:v>
                </c:pt>
                <c:pt idx="54">
                  <c:v>40269</c:v>
                </c:pt>
                <c:pt idx="55">
                  <c:v>40299</c:v>
                </c:pt>
                <c:pt idx="56">
                  <c:v>40330</c:v>
                </c:pt>
                <c:pt idx="57">
                  <c:v>40360</c:v>
                </c:pt>
                <c:pt idx="58">
                  <c:v>40391</c:v>
                </c:pt>
                <c:pt idx="59">
                  <c:v>40422</c:v>
                </c:pt>
                <c:pt idx="60">
                  <c:v>40452</c:v>
                </c:pt>
                <c:pt idx="61">
                  <c:v>40483</c:v>
                </c:pt>
                <c:pt idx="62">
                  <c:v>40513</c:v>
                </c:pt>
                <c:pt idx="63">
                  <c:v>40544</c:v>
                </c:pt>
                <c:pt idx="64">
                  <c:v>40575</c:v>
                </c:pt>
                <c:pt idx="65">
                  <c:v>40603</c:v>
                </c:pt>
                <c:pt idx="66">
                  <c:v>40634</c:v>
                </c:pt>
                <c:pt idx="67">
                  <c:v>40664</c:v>
                </c:pt>
                <c:pt idx="68">
                  <c:v>40695</c:v>
                </c:pt>
                <c:pt idx="69">
                  <c:v>40725</c:v>
                </c:pt>
                <c:pt idx="70">
                  <c:v>40756</c:v>
                </c:pt>
                <c:pt idx="71">
                  <c:v>40787</c:v>
                </c:pt>
                <c:pt idx="72">
                  <c:v>40817</c:v>
                </c:pt>
                <c:pt idx="73">
                  <c:v>40848</c:v>
                </c:pt>
                <c:pt idx="74">
                  <c:v>40878</c:v>
                </c:pt>
                <c:pt idx="75">
                  <c:v>40909</c:v>
                </c:pt>
                <c:pt idx="76">
                  <c:v>40940</c:v>
                </c:pt>
                <c:pt idx="77">
                  <c:v>40969</c:v>
                </c:pt>
                <c:pt idx="78">
                  <c:v>41000</c:v>
                </c:pt>
                <c:pt idx="79">
                  <c:v>41030</c:v>
                </c:pt>
                <c:pt idx="80">
                  <c:v>41061</c:v>
                </c:pt>
                <c:pt idx="81">
                  <c:v>41091</c:v>
                </c:pt>
                <c:pt idx="82">
                  <c:v>41122</c:v>
                </c:pt>
                <c:pt idx="83">
                  <c:v>41153</c:v>
                </c:pt>
                <c:pt idx="84">
                  <c:v>41183</c:v>
                </c:pt>
                <c:pt idx="85">
                  <c:v>41214</c:v>
                </c:pt>
                <c:pt idx="86">
                  <c:v>41244</c:v>
                </c:pt>
                <c:pt idx="87">
                  <c:v>41275</c:v>
                </c:pt>
                <c:pt idx="88">
                  <c:v>41306</c:v>
                </c:pt>
                <c:pt idx="89">
                  <c:v>41334</c:v>
                </c:pt>
                <c:pt idx="90">
                  <c:v>41365</c:v>
                </c:pt>
                <c:pt idx="91">
                  <c:v>41395</c:v>
                </c:pt>
                <c:pt idx="92">
                  <c:v>41426</c:v>
                </c:pt>
                <c:pt idx="93">
                  <c:v>41456</c:v>
                </c:pt>
                <c:pt idx="94">
                  <c:v>41487</c:v>
                </c:pt>
                <c:pt idx="95">
                  <c:v>41518</c:v>
                </c:pt>
                <c:pt idx="96">
                  <c:v>41548</c:v>
                </c:pt>
                <c:pt idx="97">
                  <c:v>41579</c:v>
                </c:pt>
                <c:pt idx="98">
                  <c:v>41609</c:v>
                </c:pt>
                <c:pt idx="99">
                  <c:v>41640</c:v>
                </c:pt>
                <c:pt idx="100">
                  <c:v>41671</c:v>
                </c:pt>
                <c:pt idx="101">
                  <c:v>41699</c:v>
                </c:pt>
                <c:pt idx="102">
                  <c:v>41730</c:v>
                </c:pt>
                <c:pt idx="103">
                  <c:v>41760</c:v>
                </c:pt>
                <c:pt idx="104">
                  <c:v>41791</c:v>
                </c:pt>
                <c:pt idx="105">
                  <c:v>41821</c:v>
                </c:pt>
                <c:pt idx="106">
                  <c:v>41852</c:v>
                </c:pt>
                <c:pt idx="107">
                  <c:v>41883</c:v>
                </c:pt>
                <c:pt idx="108">
                  <c:v>41913</c:v>
                </c:pt>
                <c:pt idx="109">
                  <c:v>41944</c:v>
                </c:pt>
                <c:pt idx="110">
                  <c:v>41974</c:v>
                </c:pt>
                <c:pt idx="111">
                  <c:v>42005</c:v>
                </c:pt>
                <c:pt idx="112">
                  <c:v>42036</c:v>
                </c:pt>
                <c:pt idx="113">
                  <c:v>42064</c:v>
                </c:pt>
                <c:pt idx="114">
                  <c:v>42095</c:v>
                </c:pt>
                <c:pt idx="115">
                  <c:v>42125</c:v>
                </c:pt>
                <c:pt idx="116">
                  <c:v>42156</c:v>
                </c:pt>
                <c:pt idx="117">
                  <c:v>42186</c:v>
                </c:pt>
                <c:pt idx="118">
                  <c:v>42217</c:v>
                </c:pt>
                <c:pt idx="119">
                  <c:v>42248</c:v>
                </c:pt>
                <c:pt idx="120">
                  <c:v>42278</c:v>
                </c:pt>
                <c:pt idx="121">
                  <c:v>42309</c:v>
                </c:pt>
                <c:pt idx="122">
                  <c:v>42339</c:v>
                </c:pt>
                <c:pt idx="123">
                  <c:v>42370</c:v>
                </c:pt>
                <c:pt idx="124">
                  <c:v>42401</c:v>
                </c:pt>
                <c:pt idx="125">
                  <c:v>42430</c:v>
                </c:pt>
                <c:pt idx="126">
                  <c:v>42461</c:v>
                </c:pt>
                <c:pt idx="127">
                  <c:v>42491</c:v>
                </c:pt>
                <c:pt idx="128">
                  <c:v>42522</c:v>
                </c:pt>
                <c:pt idx="129">
                  <c:v>42552</c:v>
                </c:pt>
                <c:pt idx="130">
                  <c:v>42583</c:v>
                </c:pt>
                <c:pt idx="131">
                  <c:v>42614</c:v>
                </c:pt>
                <c:pt idx="132">
                  <c:v>42644</c:v>
                </c:pt>
                <c:pt idx="133">
                  <c:v>42675</c:v>
                </c:pt>
                <c:pt idx="134">
                  <c:v>42705</c:v>
                </c:pt>
                <c:pt idx="135">
                  <c:v>42736</c:v>
                </c:pt>
                <c:pt idx="136">
                  <c:v>42767</c:v>
                </c:pt>
                <c:pt idx="137">
                  <c:v>42795</c:v>
                </c:pt>
                <c:pt idx="138">
                  <c:v>42826</c:v>
                </c:pt>
                <c:pt idx="139">
                  <c:v>42856</c:v>
                </c:pt>
                <c:pt idx="140">
                  <c:v>42887</c:v>
                </c:pt>
                <c:pt idx="141">
                  <c:v>42917</c:v>
                </c:pt>
                <c:pt idx="142">
                  <c:v>42948</c:v>
                </c:pt>
                <c:pt idx="143">
                  <c:v>42979</c:v>
                </c:pt>
                <c:pt idx="144">
                  <c:v>43009</c:v>
                </c:pt>
                <c:pt idx="145">
                  <c:v>43040</c:v>
                </c:pt>
                <c:pt idx="146">
                  <c:v>43070</c:v>
                </c:pt>
                <c:pt idx="147">
                  <c:v>43101</c:v>
                </c:pt>
                <c:pt idx="148">
                  <c:v>43132</c:v>
                </c:pt>
              </c:numCache>
            </c:numRef>
          </c:cat>
          <c:val>
            <c:numRef>
              <c:f>' TOURISM Stats'!$AE$3:$AE$151</c:f>
              <c:numCache>
                <c:formatCode>0</c:formatCode>
                <c:ptCount val="149"/>
                <c:pt idx="0">
                  <c:v>35418</c:v>
                </c:pt>
                <c:pt idx="1">
                  <c:v>35267</c:v>
                </c:pt>
                <c:pt idx="2">
                  <c:v>38353</c:v>
                </c:pt>
                <c:pt idx="3">
                  <c:v>39500</c:v>
                </c:pt>
                <c:pt idx="4">
                  <c:v>37228</c:v>
                </c:pt>
                <c:pt idx="5">
                  <c:v>35768</c:v>
                </c:pt>
                <c:pt idx="6">
                  <c:v>32981</c:v>
                </c:pt>
                <c:pt idx="7">
                  <c:v>37247</c:v>
                </c:pt>
                <c:pt idx="8">
                  <c:v>38510</c:v>
                </c:pt>
                <c:pt idx="9">
                  <c:v>39552</c:v>
                </c:pt>
                <c:pt idx="10">
                  <c:v>40201</c:v>
                </c:pt>
                <c:pt idx="11">
                  <c:v>33787</c:v>
                </c:pt>
                <c:pt idx="12">
                  <c:v>34203</c:v>
                </c:pt>
                <c:pt idx="13">
                  <c:v>30961</c:v>
                </c:pt>
                <c:pt idx="14">
                  <c:v>35556</c:v>
                </c:pt>
                <c:pt idx="15">
                  <c:v>38047</c:v>
                </c:pt>
                <c:pt idx="16">
                  <c:v>37990</c:v>
                </c:pt>
                <c:pt idx="17">
                  <c:v>33606</c:v>
                </c:pt>
                <c:pt idx="18">
                  <c:v>26286</c:v>
                </c:pt>
                <c:pt idx="19">
                  <c:v>29093</c:v>
                </c:pt>
                <c:pt idx="20">
                  <c:v>29989</c:v>
                </c:pt>
                <c:pt idx="21">
                  <c:v>33804</c:v>
                </c:pt>
                <c:pt idx="22">
                  <c:v>39573</c:v>
                </c:pt>
                <c:pt idx="23">
                  <c:v>26252</c:v>
                </c:pt>
                <c:pt idx="24">
                  <c:v>27238</c:v>
                </c:pt>
                <c:pt idx="25">
                  <c:v>31618</c:v>
                </c:pt>
                <c:pt idx="26">
                  <c:v>35849</c:v>
                </c:pt>
                <c:pt idx="27">
                  <c:v>38119</c:v>
                </c:pt>
                <c:pt idx="28">
                  <c:v>40222</c:v>
                </c:pt>
                <c:pt idx="29">
                  <c:v>32352</c:v>
                </c:pt>
                <c:pt idx="30">
                  <c:v>31800</c:v>
                </c:pt>
                <c:pt idx="31">
                  <c:v>31203</c:v>
                </c:pt>
                <c:pt idx="32">
                  <c:v>30936</c:v>
                </c:pt>
                <c:pt idx="33">
                  <c:v>35259</c:v>
                </c:pt>
                <c:pt idx="34">
                  <c:v>34251</c:v>
                </c:pt>
                <c:pt idx="35">
                  <c:v>27650</c:v>
                </c:pt>
                <c:pt idx="36">
                  <c:v>29611</c:v>
                </c:pt>
                <c:pt idx="37">
                  <c:v>31690</c:v>
                </c:pt>
                <c:pt idx="38">
                  <c:v>34181</c:v>
                </c:pt>
                <c:pt idx="39">
                  <c:v>38932</c:v>
                </c:pt>
                <c:pt idx="40">
                  <c:v>35594</c:v>
                </c:pt>
                <c:pt idx="41">
                  <c:v>32908</c:v>
                </c:pt>
                <c:pt idx="42">
                  <c:v>27833</c:v>
                </c:pt>
                <c:pt idx="43">
                  <c:v>24128</c:v>
                </c:pt>
                <c:pt idx="44">
                  <c:v>21803</c:v>
                </c:pt>
                <c:pt idx="45">
                  <c:v>30301</c:v>
                </c:pt>
                <c:pt idx="46">
                  <c:v>37072</c:v>
                </c:pt>
                <c:pt idx="47">
                  <c:v>31755</c:v>
                </c:pt>
                <c:pt idx="48">
                  <c:v>20467</c:v>
                </c:pt>
                <c:pt idx="49">
                  <c:v>23008</c:v>
                </c:pt>
                <c:pt idx="50">
                  <c:v>30155</c:v>
                </c:pt>
                <c:pt idx="51">
                  <c:v>35716</c:v>
                </c:pt>
                <c:pt idx="52">
                  <c:v>37850</c:v>
                </c:pt>
                <c:pt idx="53">
                  <c:v>36220</c:v>
                </c:pt>
                <c:pt idx="54">
                  <c:v>26255</c:v>
                </c:pt>
                <c:pt idx="55">
                  <c:v>27015</c:v>
                </c:pt>
                <c:pt idx="56">
                  <c:v>28372</c:v>
                </c:pt>
                <c:pt idx="57">
                  <c:v>35164</c:v>
                </c:pt>
                <c:pt idx="58">
                  <c:v>38047</c:v>
                </c:pt>
                <c:pt idx="59">
                  <c:v>29917</c:v>
                </c:pt>
                <c:pt idx="60">
                  <c:v>25784</c:v>
                </c:pt>
                <c:pt idx="61">
                  <c:v>27179</c:v>
                </c:pt>
                <c:pt idx="62">
                  <c:v>31572</c:v>
                </c:pt>
                <c:pt idx="63">
                  <c:v>34738</c:v>
                </c:pt>
                <c:pt idx="64">
                  <c:v>33659</c:v>
                </c:pt>
                <c:pt idx="65">
                  <c:v>30376</c:v>
                </c:pt>
                <c:pt idx="66">
                  <c:v>21629</c:v>
                </c:pt>
                <c:pt idx="67">
                  <c:v>23451</c:v>
                </c:pt>
                <c:pt idx="68">
                  <c:v>23604</c:v>
                </c:pt>
                <c:pt idx="69">
                  <c:v>27203</c:v>
                </c:pt>
                <c:pt idx="70">
                  <c:v>33503</c:v>
                </c:pt>
                <c:pt idx="71">
                  <c:v>25408</c:v>
                </c:pt>
                <c:pt idx="72">
                  <c:v>24693</c:v>
                </c:pt>
                <c:pt idx="73">
                  <c:v>29275</c:v>
                </c:pt>
                <c:pt idx="74">
                  <c:v>33418</c:v>
                </c:pt>
                <c:pt idx="75">
                  <c:v>38263</c:v>
                </c:pt>
                <c:pt idx="76">
                  <c:v>36332</c:v>
                </c:pt>
                <c:pt idx="77">
                  <c:v>36033</c:v>
                </c:pt>
                <c:pt idx="78">
                  <c:v>30691</c:v>
                </c:pt>
                <c:pt idx="79">
                  <c:v>28193</c:v>
                </c:pt>
                <c:pt idx="80">
                  <c:v>29402</c:v>
                </c:pt>
                <c:pt idx="81">
                  <c:v>32478</c:v>
                </c:pt>
                <c:pt idx="82">
                  <c:v>40225</c:v>
                </c:pt>
                <c:pt idx="83">
                  <c:v>30472</c:v>
                </c:pt>
                <c:pt idx="84">
                  <c:v>26767</c:v>
                </c:pt>
                <c:pt idx="85">
                  <c:v>32894</c:v>
                </c:pt>
                <c:pt idx="86">
                  <c:v>39272</c:v>
                </c:pt>
                <c:pt idx="87">
                  <c:v>39391</c:v>
                </c:pt>
                <c:pt idx="88">
                  <c:v>38350</c:v>
                </c:pt>
                <c:pt idx="89">
                  <c:v>40666</c:v>
                </c:pt>
                <c:pt idx="90">
                  <c:v>32521</c:v>
                </c:pt>
                <c:pt idx="91">
                  <c:v>32913</c:v>
                </c:pt>
                <c:pt idx="92">
                  <c:v>33539</c:v>
                </c:pt>
                <c:pt idx="93">
                  <c:v>39287</c:v>
                </c:pt>
                <c:pt idx="94">
                  <c:v>44996</c:v>
                </c:pt>
                <c:pt idx="95">
                  <c:v>33329</c:v>
                </c:pt>
                <c:pt idx="96">
                  <c:v>31886</c:v>
                </c:pt>
                <c:pt idx="97">
                  <c:v>33678</c:v>
                </c:pt>
                <c:pt idx="98">
                  <c:v>38352</c:v>
                </c:pt>
                <c:pt idx="99">
                  <c:v>42122</c:v>
                </c:pt>
                <c:pt idx="100">
                  <c:v>41311</c:v>
                </c:pt>
                <c:pt idx="101">
                  <c:v>40613</c:v>
                </c:pt>
                <c:pt idx="102">
                  <c:v>32035</c:v>
                </c:pt>
                <c:pt idx="103">
                  <c:v>32797</c:v>
                </c:pt>
                <c:pt idx="104">
                  <c:v>35638</c:v>
                </c:pt>
                <c:pt idx="105">
                  <c:v>37253</c:v>
                </c:pt>
                <c:pt idx="106">
                  <c:v>42991</c:v>
                </c:pt>
                <c:pt idx="107">
                  <c:v>35287</c:v>
                </c:pt>
                <c:pt idx="108">
                  <c:v>35587</c:v>
                </c:pt>
                <c:pt idx="109">
                  <c:v>39137</c:v>
                </c:pt>
                <c:pt idx="110">
                  <c:v>44910</c:v>
                </c:pt>
                <c:pt idx="111">
                  <c:v>45688</c:v>
                </c:pt>
                <c:pt idx="112">
                  <c:v>42921</c:v>
                </c:pt>
                <c:pt idx="113">
                  <c:v>42539</c:v>
                </c:pt>
                <c:pt idx="114">
                  <c:v>40473</c:v>
                </c:pt>
                <c:pt idx="115">
                  <c:v>39955</c:v>
                </c:pt>
                <c:pt idx="116">
                  <c:v>38342</c:v>
                </c:pt>
                <c:pt idx="117">
                  <c:v>40882</c:v>
                </c:pt>
                <c:pt idx="118">
                  <c:v>29996</c:v>
                </c:pt>
                <c:pt idx="119">
                  <c:v>39249</c:v>
                </c:pt>
                <c:pt idx="120">
                  <c:v>39549</c:v>
                </c:pt>
                <c:pt idx="121">
                  <c:v>37870</c:v>
                </c:pt>
                <c:pt idx="122">
                  <c:v>41128</c:v>
                </c:pt>
                <c:pt idx="123">
                  <c:v>46011</c:v>
                </c:pt>
                <c:pt idx="124">
                  <c:v>47281</c:v>
                </c:pt>
                <c:pt idx="125">
                  <c:v>37317</c:v>
                </c:pt>
                <c:pt idx="126">
                  <c:v>35394</c:v>
                </c:pt>
                <c:pt idx="127">
                  <c:v>35466</c:v>
                </c:pt>
                <c:pt idx="128">
                  <c:v>41502</c:v>
                </c:pt>
                <c:pt idx="129">
                  <c:v>47736</c:v>
                </c:pt>
                <c:pt idx="130">
                  <c:v>48971</c:v>
                </c:pt>
                <c:pt idx="131">
                  <c:v>43264</c:v>
                </c:pt>
                <c:pt idx="132">
                  <c:v>41910</c:v>
                </c:pt>
                <c:pt idx="133">
                  <c:v>47261</c:v>
                </c:pt>
                <c:pt idx="134">
                  <c:v>58558</c:v>
                </c:pt>
                <c:pt idx="135">
                  <c:v>63346</c:v>
                </c:pt>
                <c:pt idx="136">
                  <c:v>57320</c:v>
                </c:pt>
                <c:pt idx="137">
                  <c:v>54841</c:v>
                </c:pt>
                <c:pt idx="138">
                  <c:v>52438</c:v>
                </c:pt>
                <c:pt idx="139">
                  <c:v>51023</c:v>
                </c:pt>
                <c:pt idx="140">
                  <c:v>55096</c:v>
                </c:pt>
                <c:pt idx="141">
                  <c:v>59483</c:v>
                </c:pt>
                <c:pt idx="142">
                  <c:v>61026</c:v>
                </c:pt>
                <c:pt idx="143">
                  <c:v>50484</c:v>
                </c:pt>
                <c:pt idx="144">
                  <c:v>48950</c:v>
                </c:pt>
                <c:pt idx="145">
                  <c:v>48039</c:v>
                </c:pt>
                <c:pt idx="146">
                  <c:v>57331</c:v>
                </c:pt>
                <c:pt idx="147">
                  <c:v>55249</c:v>
                </c:pt>
                <c:pt idx="148">
                  <c:v>53045</c:v>
                </c:pt>
              </c:numCache>
            </c:numRef>
          </c:val>
          <c:smooth val="0"/>
          <c:extLst>
            <c:ext xmlns:c16="http://schemas.microsoft.com/office/drawing/2014/chart" uri="{C3380CC4-5D6E-409C-BE32-E72D297353CC}">
              <c16:uniqueId val="{00000002-BF64-41C4-9728-C8425BE02954}"/>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156870920"/>
        <c:axId val="156874056"/>
      </c:lineChart>
      <c:dateAx>
        <c:axId val="156870920"/>
        <c:scaling>
          <c:orientation val="minMax"/>
        </c:scaling>
        <c:delete val="0"/>
        <c:axPos val="b"/>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6874056"/>
        <c:crosses val="autoZero"/>
        <c:auto val="1"/>
        <c:lblOffset val="100"/>
        <c:baseTimeUnit val="months"/>
      </c:dateAx>
      <c:valAx>
        <c:axId val="15687405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6870920"/>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58092738407698"/>
          <c:y val="5.0925925925925923E-2"/>
          <c:w val="0.86486351706036746"/>
          <c:h val="0.75755431612715074"/>
        </c:manualLayout>
      </c:layout>
      <c:barChart>
        <c:barDir val="col"/>
        <c:grouping val="stacked"/>
        <c:varyColors val="0"/>
        <c:ser>
          <c:idx val="1"/>
          <c:order val="1"/>
          <c:tx>
            <c:strRef>
              <c:f>' TOURISM Stats'!$AC$2</c:f>
              <c:strCache>
                <c:ptCount val="1"/>
                <c:pt idx="0">
                  <c:v>KOREA</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val>
            <c:numRef>
              <c:f>' TOURISM Stats'!$AC$3:$AC$151</c:f>
              <c:numCache>
                <c:formatCode>0</c:formatCode>
                <c:ptCount val="149"/>
                <c:pt idx="0">
                  <c:v>5369</c:v>
                </c:pt>
                <c:pt idx="1">
                  <c:v>6503</c:v>
                </c:pt>
                <c:pt idx="2">
                  <c:v>7402</c:v>
                </c:pt>
                <c:pt idx="3">
                  <c:v>6902</c:v>
                </c:pt>
                <c:pt idx="4">
                  <c:v>6778</c:v>
                </c:pt>
                <c:pt idx="5">
                  <c:v>4745</c:v>
                </c:pt>
                <c:pt idx="6">
                  <c:v>5854</c:v>
                </c:pt>
                <c:pt idx="7">
                  <c:v>7165</c:v>
                </c:pt>
                <c:pt idx="8">
                  <c:v>7440</c:v>
                </c:pt>
                <c:pt idx="9">
                  <c:v>8146</c:v>
                </c:pt>
                <c:pt idx="10">
                  <c:v>8053</c:v>
                </c:pt>
                <c:pt idx="11">
                  <c:v>6407</c:v>
                </c:pt>
                <c:pt idx="12">
                  <c:v>5818</c:v>
                </c:pt>
                <c:pt idx="13">
                  <c:v>7481</c:v>
                </c:pt>
                <c:pt idx="14">
                  <c:v>8102</c:v>
                </c:pt>
                <c:pt idx="15">
                  <c:v>9953</c:v>
                </c:pt>
                <c:pt idx="16">
                  <c:v>7721</c:v>
                </c:pt>
                <c:pt idx="17">
                  <c:v>6271</c:v>
                </c:pt>
                <c:pt idx="18">
                  <c:v>6196</c:v>
                </c:pt>
                <c:pt idx="19">
                  <c:v>7565</c:v>
                </c:pt>
                <c:pt idx="20">
                  <c:v>9139</c:v>
                </c:pt>
                <c:pt idx="21">
                  <c:v>10901</c:v>
                </c:pt>
                <c:pt idx="22">
                  <c:v>10651</c:v>
                </c:pt>
                <c:pt idx="23">
                  <c:v>8605</c:v>
                </c:pt>
                <c:pt idx="24">
                  <c:v>8076</c:v>
                </c:pt>
                <c:pt idx="25">
                  <c:v>11626</c:v>
                </c:pt>
                <c:pt idx="26">
                  <c:v>11617</c:v>
                </c:pt>
                <c:pt idx="27">
                  <c:v>11227</c:v>
                </c:pt>
                <c:pt idx="28">
                  <c:v>11116</c:v>
                </c:pt>
                <c:pt idx="29">
                  <c:v>7169</c:v>
                </c:pt>
                <c:pt idx="30">
                  <c:v>8743</c:v>
                </c:pt>
                <c:pt idx="31">
                  <c:v>9925</c:v>
                </c:pt>
                <c:pt idx="32">
                  <c:v>9616</c:v>
                </c:pt>
                <c:pt idx="33">
                  <c:v>10208</c:v>
                </c:pt>
                <c:pt idx="34">
                  <c:v>10690</c:v>
                </c:pt>
                <c:pt idx="35">
                  <c:v>6697</c:v>
                </c:pt>
                <c:pt idx="36">
                  <c:v>8715</c:v>
                </c:pt>
                <c:pt idx="37">
                  <c:v>8912</c:v>
                </c:pt>
                <c:pt idx="38">
                  <c:v>8098</c:v>
                </c:pt>
                <c:pt idx="39">
                  <c:v>8676</c:v>
                </c:pt>
                <c:pt idx="40">
                  <c:v>8305</c:v>
                </c:pt>
                <c:pt idx="41">
                  <c:v>5532</c:v>
                </c:pt>
                <c:pt idx="42">
                  <c:v>6576</c:v>
                </c:pt>
                <c:pt idx="43">
                  <c:v>6557</c:v>
                </c:pt>
                <c:pt idx="44">
                  <c:v>6735</c:v>
                </c:pt>
                <c:pt idx="45">
                  <c:v>9987</c:v>
                </c:pt>
                <c:pt idx="46">
                  <c:v>10600</c:v>
                </c:pt>
                <c:pt idx="47">
                  <c:v>4302</c:v>
                </c:pt>
                <c:pt idx="48">
                  <c:v>4813</c:v>
                </c:pt>
                <c:pt idx="49">
                  <c:v>6892</c:v>
                </c:pt>
                <c:pt idx="50">
                  <c:v>10157</c:v>
                </c:pt>
                <c:pt idx="51">
                  <c:v>11710</c:v>
                </c:pt>
                <c:pt idx="52">
                  <c:v>9603</c:v>
                </c:pt>
                <c:pt idx="53">
                  <c:v>8185</c:v>
                </c:pt>
                <c:pt idx="54">
                  <c:v>8619</c:v>
                </c:pt>
                <c:pt idx="55">
                  <c:v>9643</c:v>
                </c:pt>
                <c:pt idx="56">
                  <c:v>8931</c:v>
                </c:pt>
                <c:pt idx="57">
                  <c:v>10782</c:v>
                </c:pt>
                <c:pt idx="58">
                  <c:v>10786</c:v>
                </c:pt>
                <c:pt idx="59">
                  <c:v>7958</c:v>
                </c:pt>
                <c:pt idx="60">
                  <c:v>8681</c:v>
                </c:pt>
                <c:pt idx="61">
                  <c:v>10428</c:v>
                </c:pt>
                <c:pt idx="62">
                  <c:v>10485</c:v>
                </c:pt>
                <c:pt idx="63">
                  <c:v>12685</c:v>
                </c:pt>
                <c:pt idx="64">
                  <c:v>10133</c:v>
                </c:pt>
                <c:pt idx="65">
                  <c:v>7072</c:v>
                </c:pt>
                <c:pt idx="66">
                  <c:v>6349</c:v>
                </c:pt>
                <c:pt idx="67">
                  <c:v>7303</c:v>
                </c:pt>
                <c:pt idx="68">
                  <c:v>7064</c:v>
                </c:pt>
                <c:pt idx="69">
                  <c:v>8997</c:v>
                </c:pt>
                <c:pt idx="70">
                  <c:v>10540</c:v>
                </c:pt>
                <c:pt idx="71">
                  <c:v>6746</c:v>
                </c:pt>
                <c:pt idx="72">
                  <c:v>7880</c:v>
                </c:pt>
                <c:pt idx="73">
                  <c:v>11389</c:v>
                </c:pt>
                <c:pt idx="74">
                  <c:v>11345</c:v>
                </c:pt>
                <c:pt idx="75">
                  <c:v>12758</c:v>
                </c:pt>
                <c:pt idx="76">
                  <c:v>12537</c:v>
                </c:pt>
                <c:pt idx="77">
                  <c:v>9431</c:v>
                </c:pt>
                <c:pt idx="78">
                  <c:v>9399</c:v>
                </c:pt>
                <c:pt idx="79">
                  <c:v>9052</c:v>
                </c:pt>
                <c:pt idx="80">
                  <c:v>10369</c:v>
                </c:pt>
                <c:pt idx="81">
                  <c:v>11391</c:v>
                </c:pt>
                <c:pt idx="82">
                  <c:v>12810</c:v>
                </c:pt>
                <c:pt idx="83">
                  <c:v>8836</c:v>
                </c:pt>
                <c:pt idx="84">
                  <c:v>8105</c:v>
                </c:pt>
                <c:pt idx="85">
                  <c:v>11833</c:v>
                </c:pt>
                <c:pt idx="86">
                  <c:v>12873</c:v>
                </c:pt>
                <c:pt idx="87">
                  <c:v>13241</c:v>
                </c:pt>
                <c:pt idx="88">
                  <c:v>10098</c:v>
                </c:pt>
                <c:pt idx="89">
                  <c:v>9395</c:v>
                </c:pt>
                <c:pt idx="90">
                  <c:v>9645</c:v>
                </c:pt>
                <c:pt idx="91">
                  <c:v>11525</c:v>
                </c:pt>
                <c:pt idx="92">
                  <c:v>11435</c:v>
                </c:pt>
                <c:pt idx="93">
                  <c:v>13071</c:v>
                </c:pt>
                <c:pt idx="94">
                  <c:v>13389</c:v>
                </c:pt>
                <c:pt idx="95">
                  <c:v>10848</c:v>
                </c:pt>
                <c:pt idx="96">
                  <c:v>11381</c:v>
                </c:pt>
                <c:pt idx="97">
                  <c:v>12350</c:v>
                </c:pt>
                <c:pt idx="98">
                  <c:v>13580</c:v>
                </c:pt>
                <c:pt idx="99">
                  <c:v>13829</c:v>
                </c:pt>
                <c:pt idx="100">
                  <c:v>11053</c:v>
                </c:pt>
                <c:pt idx="101">
                  <c:v>10732</c:v>
                </c:pt>
                <c:pt idx="102">
                  <c:v>9339</c:v>
                </c:pt>
                <c:pt idx="103">
                  <c:v>9075</c:v>
                </c:pt>
                <c:pt idx="104">
                  <c:v>9465</c:v>
                </c:pt>
                <c:pt idx="105">
                  <c:v>10099</c:v>
                </c:pt>
                <c:pt idx="106">
                  <c:v>10618</c:v>
                </c:pt>
                <c:pt idx="107">
                  <c:v>9602</c:v>
                </c:pt>
                <c:pt idx="108">
                  <c:v>12557</c:v>
                </c:pt>
                <c:pt idx="109">
                  <c:v>16227</c:v>
                </c:pt>
                <c:pt idx="110">
                  <c:v>19485</c:v>
                </c:pt>
                <c:pt idx="111">
                  <c:v>21145</c:v>
                </c:pt>
                <c:pt idx="112">
                  <c:v>13536</c:v>
                </c:pt>
                <c:pt idx="113">
                  <c:v>14989</c:v>
                </c:pt>
                <c:pt idx="114">
                  <c:v>17359</c:v>
                </c:pt>
                <c:pt idx="115">
                  <c:v>16237</c:v>
                </c:pt>
                <c:pt idx="116">
                  <c:v>13985</c:v>
                </c:pt>
                <c:pt idx="117">
                  <c:v>15321</c:v>
                </c:pt>
                <c:pt idx="118">
                  <c:v>8479</c:v>
                </c:pt>
                <c:pt idx="119">
                  <c:v>12632</c:v>
                </c:pt>
                <c:pt idx="120">
                  <c:v>14370</c:v>
                </c:pt>
                <c:pt idx="121">
                  <c:v>16848</c:v>
                </c:pt>
                <c:pt idx="122">
                  <c:v>17721</c:v>
                </c:pt>
                <c:pt idx="123">
                  <c:v>17125</c:v>
                </c:pt>
                <c:pt idx="124">
                  <c:v>13638</c:v>
                </c:pt>
                <c:pt idx="125">
                  <c:v>12743</c:v>
                </c:pt>
                <c:pt idx="126">
                  <c:v>13564</c:v>
                </c:pt>
                <c:pt idx="127">
                  <c:v>13850</c:v>
                </c:pt>
                <c:pt idx="128">
                  <c:v>18556</c:v>
                </c:pt>
                <c:pt idx="129">
                  <c:v>21092</c:v>
                </c:pt>
                <c:pt idx="130">
                  <c:v>21528</c:v>
                </c:pt>
                <c:pt idx="131">
                  <c:v>19840</c:v>
                </c:pt>
                <c:pt idx="132">
                  <c:v>20332</c:v>
                </c:pt>
                <c:pt idx="133">
                  <c:v>24764</c:v>
                </c:pt>
                <c:pt idx="134">
                  <c:v>31124</c:v>
                </c:pt>
                <c:pt idx="135">
                  <c:v>30831</c:v>
                </c:pt>
                <c:pt idx="136">
                  <c:v>30313</c:v>
                </c:pt>
                <c:pt idx="137">
                  <c:v>28712</c:v>
                </c:pt>
                <c:pt idx="138">
                  <c:v>27463</c:v>
                </c:pt>
                <c:pt idx="139">
                  <c:v>24987</c:v>
                </c:pt>
                <c:pt idx="140">
                  <c:v>27975</c:v>
                </c:pt>
                <c:pt idx="141">
                  <c:v>29941</c:v>
                </c:pt>
                <c:pt idx="142">
                  <c:v>30936</c:v>
                </c:pt>
                <c:pt idx="143">
                  <c:v>25691</c:v>
                </c:pt>
                <c:pt idx="144">
                  <c:v>24441</c:v>
                </c:pt>
                <c:pt idx="145">
                  <c:v>24388</c:v>
                </c:pt>
                <c:pt idx="146">
                  <c:v>29092</c:v>
                </c:pt>
                <c:pt idx="147">
                  <c:v>28750</c:v>
                </c:pt>
                <c:pt idx="148">
                  <c:v>22365</c:v>
                </c:pt>
              </c:numCache>
            </c:numRef>
          </c:val>
          <c:extLst>
            <c:ext xmlns:c16="http://schemas.microsoft.com/office/drawing/2014/chart" uri="{C3380CC4-5D6E-409C-BE32-E72D297353CC}">
              <c16:uniqueId val="{00000000-CBC6-4237-B57D-3EC283449399}"/>
            </c:ext>
          </c:extLst>
        </c:ser>
        <c:ser>
          <c:idx val="2"/>
          <c:order val="2"/>
          <c:tx>
            <c:strRef>
              <c:f>' TOURISM Stats'!$AD$2</c:f>
              <c:strCache>
                <c:ptCount val="1"/>
                <c:pt idx="0">
                  <c:v>CHINA</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val>
            <c:numRef>
              <c:f>' TOURISM Stats'!$AD$3:$AD$151</c:f>
              <c:numCache>
                <c:formatCode>#,##0</c:formatCode>
                <c:ptCount val="149"/>
                <c:pt idx="0">
                  <c:v>3637</c:v>
                </c:pt>
                <c:pt idx="1">
                  <c:v>3245</c:v>
                </c:pt>
                <c:pt idx="2">
                  <c:v>3095</c:v>
                </c:pt>
                <c:pt idx="3">
                  <c:v>3886</c:v>
                </c:pt>
                <c:pt idx="4">
                  <c:v>3952</c:v>
                </c:pt>
                <c:pt idx="5">
                  <c:v>2182</c:v>
                </c:pt>
                <c:pt idx="6">
                  <c:v>3378</c:v>
                </c:pt>
                <c:pt idx="7">
                  <c:v>3401</c:v>
                </c:pt>
                <c:pt idx="8">
                  <c:v>2715</c:v>
                </c:pt>
                <c:pt idx="9">
                  <c:v>3197</c:v>
                </c:pt>
                <c:pt idx="10">
                  <c:v>3683</c:v>
                </c:pt>
                <c:pt idx="11">
                  <c:v>2014</c:v>
                </c:pt>
                <c:pt idx="12">
                  <c:v>3630</c:v>
                </c:pt>
                <c:pt idx="13">
                  <c:v>3239</c:v>
                </c:pt>
                <c:pt idx="14">
                  <c:v>3976</c:v>
                </c:pt>
                <c:pt idx="15">
                  <c:v>3869</c:v>
                </c:pt>
                <c:pt idx="16">
                  <c:v>7298</c:v>
                </c:pt>
                <c:pt idx="17">
                  <c:v>1583</c:v>
                </c:pt>
                <c:pt idx="18">
                  <c:v>2062</c:v>
                </c:pt>
                <c:pt idx="19">
                  <c:v>2450</c:v>
                </c:pt>
                <c:pt idx="20">
                  <c:v>1629</c:v>
                </c:pt>
                <c:pt idx="21">
                  <c:v>4107</c:v>
                </c:pt>
                <c:pt idx="22">
                  <c:v>5081</c:v>
                </c:pt>
                <c:pt idx="23">
                  <c:v>2100</c:v>
                </c:pt>
                <c:pt idx="24">
                  <c:v>3861</c:v>
                </c:pt>
                <c:pt idx="25">
                  <c:v>2821</c:v>
                </c:pt>
                <c:pt idx="26">
                  <c:v>3470</c:v>
                </c:pt>
                <c:pt idx="27">
                  <c:v>3494</c:v>
                </c:pt>
                <c:pt idx="28">
                  <c:v>5913</c:v>
                </c:pt>
                <c:pt idx="29">
                  <c:v>2260</c:v>
                </c:pt>
                <c:pt idx="30">
                  <c:v>1641</c:v>
                </c:pt>
                <c:pt idx="31">
                  <c:v>1608</c:v>
                </c:pt>
                <c:pt idx="32">
                  <c:v>1142</c:v>
                </c:pt>
                <c:pt idx="33">
                  <c:v>1749</c:v>
                </c:pt>
                <c:pt idx="34">
                  <c:v>2162</c:v>
                </c:pt>
                <c:pt idx="35" formatCode="General">
                  <c:v>974</c:v>
                </c:pt>
                <c:pt idx="36">
                  <c:v>1891</c:v>
                </c:pt>
                <c:pt idx="37">
                  <c:v>2040</c:v>
                </c:pt>
                <c:pt idx="38">
                  <c:v>2004</c:v>
                </c:pt>
                <c:pt idx="39">
                  <c:v>4447</c:v>
                </c:pt>
                <c:pt idx="40">
                  <c:v>2345</c:v>
                </c:pt>
                <c:pt idx="41">
                  <c:v>1955</c:v>
                </c:pt>
                <c:pt idx="42">
                  <c:v>1883</c:v>
                </c:pt>
                <c:pt idx="43">
                  <c:v>1587</c:v>
                </c:pt>
                <c:pt idx="44" formatCode="General">
                  <c:v>322</c:v>
                </c:pt>
                <c:pt idx="45">
                  <c:v>2470</c:v>
                </c:pt>
                <c:pt idx="46">
                  <c:v>3892</c:v>
                </c:pt>
                <c:pt idx="47">
                  <c:v>3023</c:v>
                </c:pt>
                <c:pt idx="48">
                  <c:v>3846</c:v>
                </c:pt>
                <c:pt idx="49">
                  <c:v>2742</c:v>
                </c:pt>
                <c:pt idx="50">
                  <c:v>1302</c:v>
                </c:pt>
                <c:pt idx="51">
                  <c:v>3065</c:v>
                </c:pt>
                <c:pt idx="52">
                  <c:v>6286</c:v>
                </c:pt>
                <c:pt idx="53">
                  <c:v>3196</c:v>
                </c:pt>
                <c:pt idx="54">
                  <c:v>3483</c:v>
                </c:pt>
                <c:pt idx="55">
                  <c:v>3159</c:v>
                </c:pt>
                <c:pt idx="56">
                  <c:v>2298</c:v>
                </c:pt>
                <c:pt idx="57">
                  <c:v>4615</c:v>
                </c:pt>
                <c:pt idx="58">
                  <c:v>4343</c:v>
                </c:pt>
                <c:pt idx="59">
                  <c:v>2377</c:v>
                </c:pt>
                <c:pt idx="60">
                  <c:v>3207</c:v>
                </c:pt>
                <c:pt idx="61">
                  <c:v>2346</c:v>
                </c:pt>
                <c:pt idx="62">
                  <c:v>3617</c:v>
                </c:pt>
                <c:pt idx="63">
                  <c:v>3946</c:v>
                </c:pt>
                <c:pt idx="64">
                  <c:v>3962</c:v>
                </c:pt>
                <c:pt idx="65">
                  <c:v>2707</c:v>
                </c:pt>
                <c:pt idx="66">
                  <c:v>2815</c:v>
                </c:pt>
                <c:pt idx="67">
                  <c:v>5383</c:v>
                </c:pt>
                <c:pt idx="68">
                  <c:v>5129</c:v>
                </c:pt>
                <c:pt idx="69">
                  <c:v>5330</c:v>
                </c:pt>
                <c:pt idx="70">
                  <c:v>5282</c:v>
                </c:pt>
                <c:pt idx="71">
                  <c:v>4608</c:v>
                </c:pt>
                <c:pt idx="72">
                  <c:v>5134</c:v>
                </c:pt>
                <c:pt idx="73">
                  <c:v>5936</c:v>
                </c:pt>
                <c:pt idx="74">
                  <c:v>5708</c:v>
                </c:pt>
                <c:pt idx="75">
                  <c:v>7660</c:v>
                </c:pt>
                <c:pt idx="76">
                  <c:v>6208</c:v>
                </c:pt>
                <c:pt idx="77">
                  <c:v>6779</c:v>
                </c:pt>
                <c:pt idx="78">
                  <c:v>7176</c:v>
                </c:pt>
                <c:pt idx="79">
                  <c:v>6685</c:v>
                </c:pt>
                <c:pt idx="80">
                  <c:v>6814</c:v>
                </c:pt>
                <c:pt idx="81">
                  <c:v>7480</c:v>
                </c:pt>
                <c:pt idx="82">
                  <c:v>6762</c:v>
                </c:pt>
                <c:pt idx="83">
                  <c:v>6586</c:v>
                </c:pt>
                <c:pt idx="84">
                  <c:v>6886</c:v>
                </c:pt>
                <c:pt idx="85">
                  <c:v>8214</c:v>
                </c:pt>
                <c:pt idx="86">
                  <c:v>8716</c:v>
                </c:pt>
                <c:pt idx="87">
                  <c:v>7791</c:v>
                </c:pt>
                <c:pt idx="88">
                  <c:v>10776</c:v>
                </c:pt>
                <c:pt idx="89">
                  <c:v>9021</c:v>
                </c:pt>
                <c:pt idx="90">
                  <c:v>10305</c:v>
                </c:pt>
                <c:pt idx="91">
                  <c:v>9161</c:v>
                </c:pt>
                <c:pt idx="92">
                  <c:v>9959</c:v>
                </c:pt>
                <c:pt idx="93">
                  <c:v>11177</c:v>
                </c:pt>
                <c:pt idx="94">
                  <c:v>10804</c:v>
                </c:pt>
                <c:pt idx="95">
                  <c:v>9760</c:v>
                </c:pt>
                <c:pt idx="96">
                  <c:v>8999</c:v>
                </c:pt>
                <c:pt idx="97">
                  <c:v>9631</c:v>
                </c:pt>
                <c:pt idx="98">
                  <c:v>9583</c:v>
                </c:pt>
                <c:pt idx="99">
                  <c:v>12480</c:v>
                </c:pt>
                <c:pt idx="100">
                  <c:v>15295</c:v>
                </c:pt>
                <c:pt idx="101">
                  <c:v>12359</c:v>
                </c:pt>
                <c:pt idx="102">
                  <c:v>11995</c:v>
                </c:pt>
                <c:pt idx="103">
                  <c:v>13362</c:v>
                </c:pt>
                <c:pt idx="104">
                  <c:v>14962</c:v>
                </c:pt>
                <c:pt idx="105">
                  <c:v>17575</c:v>
                </c:pt>
                <c:pt idx="106">
                  <c:v>17601</c:v>
                </c:pt>
                <c:pt idx="107">
                  <c:v>13769</c:v>
                </c:pt>
                <c:pt idx="108">
                  <c:v>13963</c:v>
                </c:pt>
                <c:pt idx="109">
                  <c:v>13874</c:v>
                </c:pt>
                <c:pt idx="110">
                  <c:v>12886</c:v>
                </c:pt>
                <c:pt idx="111">
                  <c:v>13933</c:v>
                </c:pt>
                <c:pt idx="112">
                  <c:v>18905</c:v>
                </c:pt>
                <c:pt idx="113">
                  <c:v>16246</c:v>
                </c:pt>
                <c:pt idx="114">
                  <c:v>14100</c:v>
                </c:pt>
                <c:pt idx="115">
                  <c:v>15198</c:v>
                </c:pt>
                <c:pt idx="116">
                  <c:v>14894</c:v>
                </c:pt>
                <c:pt idx="117">
                  <c:v>17964</c:v>
                </c:pt>
                <c:pt idx="118">
                  <c:v>12760</c:v>
                </c:pt>
                <c:pt idx="119">
                  <c:v>16742</c:v>
                </c:pt>
                <c:pt idx="120">
                  <c:v>16981</c:v>
                </c:pt>
                <c:pt idx="121">
                  <c:v>14477</c:v>
                </c:pt>
                <c:pt idx="122">
                  <c:v>14309</c:v>
                </c:pt>
                <c:pt idx="123">
                  <c:v>20615</c:v>
                </c:pt>
                <c:pt idx="124">
                  <c:v>25719</c:v>
                </c:pt>
                <c:pt idx="125">
                  <c:v>15462</c:v>
                </c:pt>
                <c:pt idx="126">
                  <c:v>15108</c:v>
                </c:pt>
                <c:pt idx="127">
                  <c:v>14698</c:v>
                </c:pt>
                <c:pt idx="128">
                  <c:v>15145</c:v>
                </c:pt>
                <c:pt idx="129">
                  <c:v>19572</c:v>
                </c:pt>
                <c:pt idx="130">
                  <c:v>18786</c:v>
                </c:pt>
                <c:pt idx="131">
                  <c:v>15666</c:v>
                </c:pt>
                <c:pt idx="132">
                  <c:v>15331</c:v>
                </c:pt>
                <c:pt idx="133">
                  <c:v>14901</c:v>
                </c:pt>
                <c:pt idx="134">
                  <c:v>17791</c:v>
                </c:pt>
                <c:pt idx="135">
                  <c:v>25403</c:v>
                </c:pt>
                <c:pt idx="136">
                  <c:v>19457</c:v>
                </c:pt>
                <c:pt idx="137" formatCode="General">
                  <c:v>17108</c:v>
                </c:pt>
                <c:pt idx="138">
                  <c:v>17511</c:v>
                </c:pt>
                <c:pt idx="139">
                  <c:v>18557</c:v>
                </c:pt>
                <c:pt idx="140">
                  <c:v>19507</c:v>
                </c:pt>
                <c:pt idx="141">
                  <c:v>23207</c:v>
                </c:pt>
                <c:pt idx="142">
                  <c:v>22453</c:v>
                </c:pt>
                <c:pt idx="143">
                  <c:v>18073</c:v>
                </c:pt>
                <c:pt idx="144">
                  <c:v>17965</c:v>
                </c:pt>
                <c:pt idx="145">
                  <c:v>16583</c:v>
                </c:pt>
                <c:pt idx="146">
                  <c:v>19485</c:v>
                </c:pt>
                <c:pt idx="147">
                  <c:v>19572</c:v>
                </c:pt>
                <c:pt idx="148">
                  <c:v>23450</c:v>
                </c:pt>
              </c:numCache>
            </c:numRef>
          </c:val>
          <c:extLst>
            <c:ext xmlns:c16="http://schemas.microsoft.com/office/drawing/2014/chart" uri="{C3380CC4-5D6E-409C-BE32-E72D297353CC}">
              <c16:uniqueId val="{00000001-CBC6-4237-B57D-3EC283449399}"/>
            </c:ext>
          </c:extLst>
        </c:ser>
        <c:dLbls>
          <c:showLegendKey val="0"/>
          <c:showVal val="0"/>
          <c:showCatName val="0"/>
          <c:showSerName val="0"/>
          <c:showPercent val="0"/>
          <c:showBubbleSize val="0"/>
        </c:dLbls>
        <c:gapWidth val="150"/>
        <c:overlap val="100"/>
        <c:axId val="156872880"/>
        <c:axId val="156874448"/>
      </c:barChart>
      <c:lineChart>
        <c:grouping val="standard"/>
        <c:varyColors val="0"/>
        <c:ser>
          <c:idx val="0"/>
          <c:order val="0"/>
          <c:tx>
            <c:strRef>
              <c:f>' TOURISM Stats'!$AE$2</c:f>
              <c:strCache>
                <c:ptCount val="1"/>
                <c:pt idx="0">
                  <c:v>TOTAL</c:v>
                </c:pt>
              </c:strCache>
            </c:strRef>
          </c:tx>
          <c:spPr>
            <a:ln w="22225" cap="rnd" cmpd="sng" algn="ctr">
              <a:solidFill>
                <a:schemeClr val="accent1"/>
              </a:solidFill>
              <a:round/>
            </a:ln>
            <a:effectLst/>
          </c:spPr>
          <c:marker>
            <c:symbol val="none"/>
          </c:marker>
          <c:trendline>
            <c:spPr>
              <a:ln w="9525" cap="rnd">
                <a:solidFill>
                  <a:schemeClr val="accent1"/>
                </a:solidFill>
              </a:ln>
              <a:effectLst/>
            </c:spPr>
            <c:trendlineType val="linear"/>
            <c:dispRSqr val="0"/>
            <c:dispEq val="0"/>
          </c:trendline>
          <c:cat>
            <c:numRef>
              <c:f>' TOURISM Stats'!$AA$3:$AA$151</c:f>
              <c:numCache>
                <c:formatCode>mmm\-yy</c:formatCode>
                <c:ptCount val="149"/>
                <c:pt idx="0">
                  <c:v>38626</c:v>
                </c:pt>
                <c:pt idx="1">
                  <c:v>38657</c:v>
                </c:pt>
                <c:pt idx="2">
                  <c:v>38687</c:v>
                </c:pt>
                <c:pt idx="3">
                  <c:v>38718</c:v>
                </c:pt>
                <c:pt idx="4">
                  <c:v>38749</c:v>
                </c:pt>
                <c:pt idx="5">
                  <c:v>38777</c:v>
                </c:pt>
                <c:pt idx="6">
                  <c:v>38808</c:v>
                </c:pt>
                <c:pt idx="7">
                  <c:v>38838</c:v>
                </c:pt>
                <c:pt idx="8">
                  <c:v>38869</c:v>
                </c:pt>
                <c:pt idx="9">
                  <c:v>38899</c:v>
                </c:pt>
                <c:pt idx="10">
                  <c:v>38930</c:v>
                </c:pt>
                <c:pt idx="11">
                  <c:v>38961</c:v>
                </c:pt>
                <c:pt idx="12">
                  <c:v>38991</c:v>
                </c:pt>
                <c:pt idx="13">
                  <c:v>39022</c:v>
                </c:pt>
                <c:pt idx="14">
                  <c:v>39052</c:v>
                </c:pt>
                <c:pt idx="15">
                  <c:v>39083</c:v>
                </c:pt>
                <c:pt idx="16">
                  <c:v>39114</c:v>
                </c:pt>
                <c:pt idx="17">
                  <c:v>39142</c:v>
                </c:pt>
                <c:pt idx="18">
                  <c:v>39173</c:v>
                </c:pt>
                <c:pt idx="19">
                  <c:v>39203</c:v>
                </c:pt>
                <c:pt idx="20">
                  <c:v>39234</c:v>
                </c:pt>
                <c:pt idx="21">
                  <c:v>39264</c:v>
                </c:pt>
                <c:pt idx="22">
                  <c:v>39295</c:v>
                </c:pt>
                <c:pt idx="23">
                  <c:v>39326</c:v>
                </c:pt>
                <c:pt idx="24">
                  <c:v>39356</c:v>
                </c:pt>
                <c:pt idx="25">
                  <c:v>39387</c:v>
                </c:pt>
                <c:pt idx="26">
                  <c:v>39417</c:v>
                </c:pt>
                <c:pt idx="27">
                  <c:v>39448</c:v>
                </c:pt>
                <c:pt idx="28">
                  <c:v>39479</c:v>
                </c:pt>
                <c:pt idx="29">
                  <c:v>39508</c:v>
                </c:pt>
                <c:pt idx="30">
                  <c:v>39539</c:v>
                </c:pt>
                <c:pt idx="31">
                  <c:v>39569</c:v>
                </c:pt>
                <c:pt idx="32">
                  <c:v>39600</c:v>
                </c:pt>
                <c:pt idx="33">
                  <c:v>39630</c:v>
                </c:pt>
                <c:pt idx="34">
                  <c:v>39661</c:v>
                </c:pt>
                <c:pt idx="35">
                  <c:v>39692</c:v>
                </c:pt>
                <c:pt idx="36">
                  <c:v>39722</c:v>
                </c:pt>
                <c:pt idx="37">
                  <c:v>39753</c:v>
                </c:pt>
                <c:pt idx="38">
                  <c:v>39783</c:v>
                </c:pt>
                <c:pt idx="39">
                  <c:v>39814</c:v>
                </c:pt>
                <c:pt idx="40">
                  <c:v>39845</c:v>
                </c:pt>
                <c:pt idx="41">
                  <c:v>39873</c:v>
                </c:pt>
                <c:pt idx="42">
                  <c:v>39904</c:v>
                </c:pt>
                <c:pt idx="43">
                  <c:v>39934</c:v>
                </c:pt>
                <c:pt idx="44">
                  <c:v>39965</c:v>
                </c:pt>
                <c:pt idx="45">
                  <c:v>39995</c:v>
                </c:pt>
                <c:pt idx="46">
                  <c:v>40026</c:v>
                </c:pt>
                <c:pt idx="47">
                  <c:v>40057</c:v>
                </c:pt>
                <c:pt idx="48">
                  <c:v>40087</c:v>
                </c:pt>
                <c:pt idx="49">
                  <c:v>40118</c:v>
                </c:pt>
                <c:pt idx="50">
                  <c:v>40148</c:v>
                </c:pt>
                <c:pt idx="51">
                  <c:v>40179</c:v>
                </c:pt>
                <c:pt idx="52">
                  <c:v>40210</c:v>
                </c:pt>
                <c:pt idx="53">
                  <c:v>40238</c:v>
                </c:pt>
                <c:pt idx="54">
                  <c:v>40269</c:v>
                </c:pt>
                <c:pt idx="55">
                  <c:v>40299</c:v>
                </c:pt>
                <c:pt idx="56">
                  <c:v>40330</c:v>
                </c:pt>
                <c:pt idx="57">
                  <c:v>40360</c:v>
                </c:pt>
                <c:pt idx="58">
                  <c:v>40391</c:v>
                </c:pt>
                <c:pt idx="59">
                  <c:v>40422</c:v>
                </c:pt>
                <c:pt idx="60">
                  <c:v>40452</c:v>
                </c:pt>
                <c:pt idx="61">
                  <c:v>40483</c:v>
                </c:pt>
                <c:pt idx="62">
                  <c:v>40513</c:v>
                </c:pt>
                <c:pt idx="63">
                  <c:v>40544</c:v>
                </c:pt>
                <c:pt idx="64">
                  <c:v>40575</c:v>
                </c:pt>
                <c:pt idx="65">
                  <c:v>40603</c:v>
                </c:pt>
                <c:pt idx="66">
                  <c:v>40634</c:v>
                </c:pt>
                <c:pt idx="67">
                  <c:v>40664</c:v>
                </c:pt>
                <c:pt idx="68">
                  <c:v>40695</c:v>
                </c:pt>
                <c:pt idx="69">
                  <c:v>40725</c:v>
                </c:pt>
                <c:pt idx="70">
                  <c:v>40756</c:v>
                </c:pt>
                <c:pt idx="71">
                  <c:v>40787</c:v>
                </c:pt>
                <c:pt idx="72">
                  <c:v>40817</c:v>
                </c:pt>
                <c:pt idx="73">
                  <c:v>40848</c:v>
                </c:pt>
                <c:pt idx="74">
                  <c:v>40878</c:v>
                </c:pt>
                <c:pt idx="75">
                  <c:v>40909</c:v>
                </c:pt>
                <c:pt idx="76">
                  <c:v>40940</c:v>
                </c:pt>
                <c:pt idx="77">
                  <c:v>40969</c:v>
                </c:pt>
                <c:pt idx="78">
                  <c:v>41000</c:v>
                </c:pt>
                <c:pt idx="79">
                  <c:v>41030</c:v>
                </c:pt>
                <c:pt idx="80">
                  <c:v>41061</c:v>
                </c:pt>
                <c:pt idx="81">
                  <c:v>41091</c:v>
                </c:pt>
                <c:pt idx="82">
                  <c:v>41122</c:v>
                </c:pt>
                <c:pt idx="83">
                  <c:v>41153</c:v>
                </c:pt>
                <c:pt idx="84">
                  <c:v>41183</c:v>
                </c:pt>
                <c:pt idx="85">
                  <c:v>41214</c:v>
                </c:pt>
                <c:pt idx="86">
                  <c:v>41244</c:v>
                </c:pt>
                <c:pt idx="87">
                  <c:v>41275</c:v>
                </c:pt>
                <c:pt idx="88">
                  <c:v>41306</c:v>
                </c:pt>
                <c:pt idx="89">
                  <c:v>41334</c:v>
                </c:pt>
                <c:pt idx="90">
                  <c:v>41365</c:v>
                </c:pt>
                <c:pt idx="91">
                  <c:v>41395</c:v>
                </c:pt>
                <c:pt idx="92">
                  <c:v>41426</c:v>
                </c:pt>
                <c:pt idx="93">
                  <c:v>41456</c:v>
                </c:pt>
                <c:pt idx="94">
                  <c:v>41487</c:v>
                </c:pt>
                <c:pt idx="95">
                  <c:v>41518</c:v>
                </c:pt>
                <c:pt idx="96">
                  <c:v>41548</c:v>
                </c:pt>
                <c:pt idx="97">
                  <c:v>41579</c:v>
                </c:pt>
                <c:pt idx="98">
                  <c:v>41609</c:v>
                </c:pt>
                <c:pt idx="99">
                  <c:v>41640</c:v>
                </c:pt>
                <c:pt idx="100">
                  <c:v>41671</c:v>
                </c:pt>
                <c:pt idx="101">
                  <c:v>41699</c:v>
                </c:pt>
                <c:pt idx="102">
                  <c:v>41730</c:v>
                </c:pt>
                <c:pt idx="103">
                  <c:v>41760</c:v>
                </c:pt>
                <c:pt idx="104">
                  <c:v>41791</c:v>
                </c:pt>
                <c:pt idx="105">
                  <c:v>41821</c:v>
                </c:pt>
                <c:pt idx="106">
                  <c:v>41852</c:v>
                </c:pt>
                <c:pt idx="107">
                  <c:v>41883</c:v>
                </c:pt>
                <c:pt idx="108">
                  <c:v>41913</c:v>
                </c:pt>
                <c:pt idx="109">
                  <c:v>41944</c:v>
                </c:pt>
                <c:pt idx="110">
                  <c:v>41974</c:v>
                </c:pt>
                <c:pt idx="111">
                  <c:v>42005</c:v>
                </c:pt>
                <c:pt idx="112">
                  <c:v>42036</c:v>
                </c:pt>
                <c:pt idx="113">
                  <c:v>42064</c:v>
                </c:pt>
                <c:pt idx="114">
                  <c:v>42095</c:v>
                </c:pt>
                <c:pt idx="115">
                  <c:v>42125</c:v>
                </c:pt>
                <c:pt idx="116">
                  <c:v>42156</c:v>
                </c:pt>
                <c:pt idx="117">
                  <c:v>42186</c:v>
                </c:pt>
                <c:pt idx="118">
                  <c:v>42217</c:v>
                </c:pt>
                <c:pt idx="119">
                  <c:v>42248</c:v>
                </c:pt>
                <c:pt idx="120">
                  <c:v>42278</c:v>
                </c:pt>
                <c:pt idx="121">
                  <c:v>42309</c:v>
                </c:pt>
                <c:pt idx="122">
                  <c:v>42339</c:v>
                </c:pt>
                <c:pt idx="123">
                  <c:v>42370</c:v>
                </c:pt>
                <c:pt idx="124">
                  <c:v>42401</c:v>
                </c:pt>
                <c:pt idx="125">
                  <c:v>42430</c:v>
                </c:pt>
                <c:pt idx="126">
                  <c:v>42461</c:v>
                </c:pt>
                <c:pt idx="127">
                  <c:v>42491</c:v>
                </c:pt>
                <c:pt idx="128">
                  <c:v>42522</c:v>
                </c:pt>
                <c:pt idx="129">
                  <c:v>42552</c:v>
                </c:pt>
                <c:pt idx="130">
                  <c:v>42583</c:v>
                </c:pt>
                <c:pt idx="131">
                  <c:v>42614</c:v>
                </c:pt>
                <c:pt idx="132">
                  <c:v>42644</c:v>
                </c:pt>
                <c:pt idx="133">
                  <c:v>42675</c:v>
                </c:pt>
                <c:pt idx="134">
                  <c:v>42705</c:v>
                </c:pt>
                <c:pt idx="135">
                  <c:v>42736</c:v>
                </c:pt>
                <c:pt idx="136">
                  <c:v>42767</c:v>
                </c:pt>
                <c:pt idx="137">
                  <c:v>42795</c:v>
                </c:pt>
                <c:pt idx="138">
                  <c:v>42826</c:v>
                </c:pt>
                <c:pt idx="139">
                  <c:v>42856</c:v>
                </c:pt>
                <c:pt idx="140">
                  <c:v>42887</c:v>
                </c:pt>
                <c:pt idx="141">
                  <c:v>42917</c:v>
                </c:pt>
                <c:pt idx="142">
                  <c:v>42948</c:v>
                </c:pt>
                <c:pt idx="143">
                  <c:v>42979</c:v>
                </c:pt>
                <c:pt idx="144">
                  <c:v>43009</c:v>
                </c:pt>
                <c:pt idx="145">
                  <c:v>43040</c:v>
                </c:pt>
                <c:pt idx="146">
                  <c:v>43070</c:v>
                </c:pt>
                <c:pt idx="147">
                  <c:v>43101</c:v>
                </c:pt>
                <c:pt idx="148">
                  <c:v>43132</c:v>
                </c:pt>
              </c:numCache>
            </c:numRef>
          </c:cat>
          <c:val>
            <c:numRef>
              <c:f>' TOURISM Stats'!$AE$3:$AE$151</c:f>
              <c:numCache>
                <c:formatCode>0</c:formatCode>
                <c:ptCount val="149"/>
                <c:pt idx="0">
                  <c:v>35418</c:v>
                </c:pt>
                <c:pt idx="1">
                  <c:v>35267</c:v>
                </c:pt>
                <c:pt idx="2">
                  <c:v>38353</c:v>
                </c:pt>
                <c:pt idx="3">
                  <c:v>39500</c:v>
                </c:pt>
                <c:pt idx="4">
                  <c:v>37228</c:v>
                </c:pt>
                <c:pt idx="5">
                  <c:v>35768</c:v>
                </c:pt>
                <c:pt idx="6">
                  <c:v>32981</c:v>
                </c:pt>
                <c:pt idx="7">
                  <c:v>37247</c:v>
                </c:pt>
                <c:pt idx="8">
                  <c:v>38510</c:v>
                </c:pt>
                <c:pt idx="9">
                  <c:v>39552</c:v>
                </c:pt>
                <c:pt idx="10">
                  <c:v>40201</c:v>
                </c:pt>
                <c:pt idx="11">
                  <c:v>33787</c:v>
                </c:pt>
                <c:pt idx="12">
                  <c:v>34203</c:v>
                </c:pt>
                <c:pt idx="13">
                  <c:v>30961</c:v>
                </c:pt>
                <c:pt idx="14">
                  <c:v>35556</c:v>
                </c:pt>
                <c:pt idx="15">
                  <c:v>38047</c:v>
                </c:pt>
                <c:pt idx="16">
                  <c:v>37990</c:v>
                </c:pt>
                <c:pt idx="17">
                  <c:v>33606</c:v>
                </c:pt>
                <c:pt idx="18">
                  <c:v>26286</c:v>
                </c:pt>
                <c:pt idx="19">
                  <c:v>29093</c:v>
                </c:pt>
                <c:pt idx="20">
                  <c:v>29989</c:v>
                </c:pt>
                <c:pt idx="21">
                  <c:v>33804</c:v>
                </c:pt>
                <c:pt idx="22">
                  <c:v>39573</c:v>
                </c:pt>
                <c:pt idx="23">
                  <c:v>26252</c:v>
                </c:pt>
                <c:pt idx="24">
                  <c:v>27238</c:v>
                </c:pt>
                <c:pt idx="25">
                  <c:v>31618</c:v>
                </c:pt>
                <c:pt idx="26">
                  <c:v>35849</c:v>
                </c:pt>
                <c:pt idx="27">
                  <c:v>38119</c:v>
                </c:pt>
                <c:pt idx="28">
                  <c:v>40222</c:v>
                </c:pt>
                <c:pt idx="29">
                  <c:v>32352</c:v>
                </c:pt>
                <c:pt idx="30">
                  <c:v>31800</c:v>
                </c:pt>
                <c:pt idx="31">
                  <c:v>31203</c:v>
                </c:pt>
                <c:pt idx="32">
                  <c:v>30936</c:v>
                </c:pt>
                <c:pt idx="33">
                  <c:v>35259</c:v>
                </c:pt>
                <c:pt idx="34">
                  <c:v>34251</c:v>
                </c:pt>
                <c:pt idx="35">
                  <c:v>27650</c:v>
                </c:pt>
                <c:pt idx="36">
                  <c:v>29611</c:v>
                </c:pt>
                <c:pt idx="37">
                  <c:v>31690</c:v>
                </c:pt>
                <c:pt idx="38">
                  <c:v>34181</c:v>
                </c:pt>
                <c:pt idx="39">
                  <c:v>38932</c:v>
                </c:pt>
                <c:pt idx="40">
                  <c:v>35594</c:v>
                </c:pt>
                <c:pt idx="41">
                  <c:v>32908</c:v>
                </c:pt>
                <c:pt idx="42">
                  <c:v>27833</c:v>
                </c:pt>
                <c:pt idx="43">
                  <c:v>24128</c:v>
                </c:pt>
                <c:pt idx="44">
                  <c:v>21803</c:v>
                </c:pt>
                <c:pt idx="45">
                  <c:v>30301</c:v>
                </c:pt>
                <c:pt idx="46">
                  <c:v>37072</c:v>
                </c:pt>
                <c:pt idx="47">
                  <c:v>31755</c:v>
                </c:pt>
                <c:pt idx="48">
                  <c:v>20467</c:v>
                </c:pt>
                <c:pt idx="49">
                  <c:v>23008</c:v>
                </c:pt>
                <c:pt idx="50">
                  <c:v>30155</c:v>
                </c:pt>
                <c:pt idx="51">
                  <c:v>35716</c:v>
                </c:pt>
                <c:pt idx="52">
                  <c:v>37850</c:v>
                </c:pt>
                <c:pt idx="53">
                  <c:v>36220</c:v>
                </c:pt>
                <c:pt idx="54">
                  <c:v>26255</c:v>
                </c:pt>
                <c:pt idx="55">
                  <c:v>27015</c:v>
                </c:pt>
                <c:pt idx="56">
                  <c:v>28372</c:v>
                </c:pt>
                <c:pt idx="57">
                  <c:v>35164</c:v>
                </c:pt>
                <c:pt idx="58">
                  <c:v>38047</c:v>
                </c:pt>
                <c:pt idx="59">
                  <c:v>29917</c:v>
                </c:pt>
                <c:pt idx="60">
                  <c:v>25784</c:v>
                </c:pt>
                <c:pt idx="61">
                  <c:v>27179</c:v>
                </c:pt>
                <c:pt idx="62">
                  <c:v>31572</c:v>
                </c:pt>
                <c:pt idx="63">
                  <c:v>34738</c:v>
                </c:pt>
                <c:pt idx="64">
                  <c:v>33659</c:v>
                </c:pt>
                <c:pt idx="65">
                  <c:v>30376</c:v>
                </c:pt>
                <c:pt idx="66">
                  <c:v>21629</c:v>
                </c:pt>
                <c:pt idx="67">
                  <c:v>23451</c:v>
                </c:pt>
                <c:pt idx="68">
                  <c:v>23604</c:v>
                </c:pt>
                <c:pt idx="69">
                  <c:v>27203</c:v>
                </c:pt>
                <c:pt idx="70">
                  <c:v>33503</c:v>
                </c:pt>
                <c:pt idx="71">
                  <c:v>25408</c:v>
                </c:pt>
                <c:pt idx="72">
                  <c:v>24693</c:v>
                </c:pt>
                <c:pt idx="73">
                  <c:v>29275</c:v>
                </c:pt>
                <c:pt idx="74">
                  <c:v>33418</c:v>
                </c:pt>
                <c:pt idx="75">
                  <c:v>38263</c:v>
                </c:pt>
                <c:pt idx="76">
                  <c:v>36332</c:v>
                </c:pt>
                <c:pt idx="77">
                  <c:v>36033</c:v>
                </c:pt>
                <c:pt idx="78">
                  <c:v>30691</c:v>
                </c:pt>
                <c:pt idx="79">
                  <c:v>28193</c:v>
                </c:pt>
                <c:pt idx="80">
                  <c:v>29402</c:v>
                </c:pt>
                <c:pt idx="81">
                  <c:v>32478</c:v>
                </c:pt>
                <c:pt idx="82">
                  <c:v>40225</c:v>
                </c:pt>
                <c:pt idx="83">
                  <c:v>30472</c:v>
                </c:pt>
                <c:pt idx="84">
                  <c:v>26767</c:v>
                </c:pt>
                <c:pt idx="85">
                  <c:v>32894</c:v>
                </c:pt>
                <c:pt idx="86">
                  <c:v>39272</c:v>
                </c:pt>
                <c:pt idx="87">
                  <c:v>39391</c:v>
                </c:pt>
                <c:pt idx="88">
                  <c:v>38350</c:v>
                </c:pt>
                <c:pt idx="89">
                  <c:v>40666</c:v>
                </c:pt>
                <c:pt idx="90">
                  <c:v>32521</c:v>
                </c:pt>
                <c:pt idx="91">
                  <c:v>32913</c:v>
                </c:pt>
                <c:pt idx="92">
                  <c:v>33539</c:v>
                </c:pt>
                <c:pt idx="93">
                  <c:v>39287</c:v>
                </c:pt>
                <c:pt idx="94">
                  <c:v>44996</c:v>
                </c:pt>
                <c:pt idx="95">
                  <c:v>33329</c:v>
                </c:pt>
                <c:pt idx="96">
                  <c:v>31886</c:v>
                </c:pt>
                <c:pt idx="97">
                  <c:v>33678</c:v>
                </c:pt>
                <c:pt idx="98">
                  <c:v>38352</c:v>
                </c:pt>
                <c:pt idx="99">
                  <c:v>42122</c:v>
                </c:pt>
                <c:pt idx="100">
                  <c:v>41311</c:v>
                </c:pt>
                <c:pt idx="101">
                  <c:v>40613</c:v>
                </c:pt>
                <c:pt idx="102">
                  <c:v>32035</c:v>
                </c:pt>
                <c:pt idx="103">
                  <c:v>32797</c:v>
                </c:pt>
                <c:pt idx="104">
                  <c:v>35638</c:v>
                </c:pt>
                <c:pt idx="105">
                  <c:v>37253</c:v>
                </c:pt>
                <c:pt idx="106">
                  <c:v>42991</c:v>
                </c:pt>
                <c:pt idx="107">
                  <c:v>35287</c:v>
                </c:pt>
                <c:pt idx="108">
                  <c:v>35587</c:v>
                </c:pt>
                <c:pt idx="109">
                  <c:v>39137</c:v>
                </c:pt>
                <c:pt idx="110">
                  <c:v>44910</c:v>
                </c:pt>
                <c:pt idx="111">
                  <c:v>45688</c:v>
                </c:pt>
                <c:pt idx="112">
                  <c:v>42921</c:v>
                </c:pt>
                <c:pt idx="113">
                  <c:v>42539</c:v>
                </c:pt>
                <c:pt idx="114">
                  <c:v>40473</c:v>
                </c:pt>
                <c:pt idx="115">
                  <c:v>39955</c:v>
                </c:pt>
                <c:pt idx="116">
                  <c:v>38342</c:v>
                </c:pt>
                <c:pt idx="117">
                  <c:v>40882</c:v>
                </c:pt>
                <c:pt idx="118">
                  <c:v>29996</c:v>
                </c:pt>
                <c:pt idx="119">
                  <c:v>39249</c:v>
                </c:pt>
                <c:pt idx="120">
                  <c:v>39549</c:v>
                </c:pt>
                <c:pt idx="121">
                  <c:v>37870</c:v>
                </c:pt>
                <c:pt idx="122">
                  <c:v>41128</c:v>
                </c:pt>
                <c:pt idx="123">
                  <c:v>46011</c:v>
                </c:pt>
                <c:pt idx="124">
                  <c:v>47281</c:v>
                </c:pt>
                <c:pt idx="125">
                  <c:v>37317</c:v>
                </c:pt>
                <c:pt idx="126">
                  <c:v>35394</c:v>
                </c:pt>
                <c:pt idx="127">
                  <c:v>35466</c:v>
                </c:pt>
                <c:pt idx="128">
                  <c:v>41502</c:v>
                </c:pt>
                <c:pt idx="129">
                  <c:v>47736</c:v>
                </c:pt>
                <c:pt idx="130">
                  <c:v>48971</c:v>
                </c:pt>
                <c:pt idx="131">
                  <c:v>43264</c:v>
                </c:pt>
                <c:pt idx="132">
                  <c:v>41910</c:v>
                </c:pt>
                <c:pt idx="133">
                  <c:v>47261</c:v>
                </c:pt>
                <c:pt idx="134">
                  <c:v>58558</c:v>
                </c:pt>
                <c:pt idx="135">
                  <c:v>63346</c:v>
                </c:pt>
                <c:pt idx="136">
                  <c:v>57320</c:v>
                </c:pt>
                <c:pt idx="137">
                  <c:v>54841</c:v>
                </c:pt>
                <c:pt idx="138">
                  <c:v>52438</c:v>
                </c:pt>
                <c:pt idx="139">
                  <c:v>51023</c:v>
                </c:pt>
                <c:pt idx="140">
                  <c:v>55096</c:v>
                </c:pt>
                <c:pt idx="141">
                  <c:v>59483</c:v>
                </c:pt>
                <c:pt idx="142">
                  <c:v>61026</c:v>
                </c:pt>
                <c:pt idx="143">
                  <c:v>50484</c:v>
                </c:pt>
                <c:pt idx="144">
                  <c:v>48950</c:v>
                </c:pt>
                <c:pt idx="145">
                  <c:v>48039</c:v>
                </c:pt>
                <c:pt idx="146">
                  <c:v>57331</c:v>
                </c:pt>
                <c:pt idx="147">
                  <c:v>55249</c:v>
                </c:pt>
                <c:pt idx="148">
                  <c:v>53045</c:v>
                </c:pt>
              </c:numCache>
            </c:numRef>
          </c:val>
          <c:smooth val="0"/>
          <c:extLst>
            <c:ext xmlns:c16="http://schemas.microsoft.com/office/drawing/2014/chart" uri="{C3380CC4-5D6E-409C-BE32-E72D297353CC}">
              <c16:uniqueId val="{00000003-CBC6-4237-B57D-3EC283449399}"/>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156872880"/>
        <c:axId val="156874448"/>
      </c:lineChart>
      <c:dateAx>
        <c:axId val="156872880"/>
        <c:scaling>
          <c:orientation val="minMax"/>
        </c:scaling>
        <c:delete val="0"/>
        <c:axPos val="b"/>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6874448"/>
        <c:crosses val="autoZero"/>
        <c:auto val="1"/>
        <c:lblOffset val="100"/>
        <c:baseTimeUnit val="months"/>
      </c:dateAx>
      <c:valAx>
        <c:axId val="15687444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6872880"/>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 TOURISM Stats'!$I$2</c:f>
              <c:strCache>
                <c:ptCount val="1"/>
                <c:pt idx="0">
                  <c:v>Korea-CNMI</c:v>
                </c:pt>
              </c:strCache>
            </c:strRef>
          </c:tx>
          <c:spPr>
            <a:ln w="22225" cap="rnd" cmpd="sng" algn="ctr">
              <a:solidFill>
                <a:schemeClr val="accent1"/>
              </a:solidFill>
              <a:round/>
            </a:ln>
            <a:effectLst/>
          </c:spPr>
          <c:marker>
            <c:symbol val="none"/>
          </c:marker>
          <c:cat>
            <c:numRef>
              <c:f>' TOURISM Stats'!$G$3:$G$16</c:f>
              <c:numCache>
                <c:formatCode>mmm\-yy</c:formatCode>
                <c:ptCount val="1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numCache>
            </c:numRef>
          </c:cat>
          <c:val>
            <c:numRef>
              <c:f>' TOURISM Stats'!$I$3:$I$15</c:f>
              <c:numCache>
                <c:formatCode>0</c:formatCode>
                <c:ptCount val="13"/>
                <c:pt idx="0">
                  <c:v>30831</c:v>
                </c:pt>
                <c:pt idx="1">
                  <c:v>30313</c:v>
                </c:pt>
                <c:pt idx="2">
                  <c:v>28712</c:v>
                </c:pt>
                <c:pt idx="3">
                  <c:v>27463</c:v>
                </c:pt>
                <c:pt idx="4">
                  <c:v>24987</c:v>
                </c:pt>
                <c:pt idx="5">
                  <c:v>27975</c:v>
                </c:pt>
                <c:pt idx="6">
                  <c:v>29941</c:v>
                </c:pt>
                <c:pt idx="7">
                  <c:v>30936</c:v>
                </c:pt>
                <c:pt idx="8">
                  <c:v>25691</c:v>
                </c:pt>
                <c:pt idx="9">
                  <c:v>24441</c:v>
                </c:pt>
                <c:pt idx="10">
                  <c:v>24388</c:v>
                </c:pt>
                <c:pt idx="11">
                  <c:v>29092</c:v>
                </c:pt>
                <c:pt idx="12">
                  <c:v>28750</c:v>
                </c:pt>
              </c:numCache>
            </c:numRef>
          </c:val>
          <c:smooth val="0"/>
          <c:extLst>
            <c:ext xmlns:c16="http://schemas.microsoft.com/office/drawing/2014/chart" uri="{C3380CC4-5D6E-409C-BE32-E72D297353CC}">
              <c16:uniqueId val="{00000000-C265-4B2D-898F-888B3D5918FF}"/>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156869744"/>
        <c:axId val="156871312"/>
      </c:lineChart>
      <c:lineChart>
        <c:grouping val="standard"/>
        <c:varyColors val="0"/>
        <c:ser>
          <c:idx val="1"/>
          <c:order val="1"/>
          <c:tx>
            <c:strRef>
              <c:f>' TOURISM Stats'!$O$2</c:f>
              <c:strCache>
                <c:ptCount val="1"/>
                <c:pt idx="0">
                  <c:v>Mean Rate - Guam</c:v>
                </c:pt>
              </c:strCache>
            </c:strRef>
          </c:tx>
          <c:spPr>
            <a:ln w="22225" cap="rnd" cmpd="sng" algn="ctr">
              <a:solidFill>
                <a:srgbClr val="92D050"/>
              </a:solidFill>
              <a:round/>
            </a:ln>
            <a:effectLst/>
          </c:spPr>
          <c:marker>
            <c:symbol val="none"/>
          </c:marker>
          <c:val>
            <c:numRef>
              <c:f>' TOURISM Stats'!$O$3:$O$15</c:f>
              <c:numCache>
                <c:formatCode>General</c:formatCode>
                <c:ptCount val="13"/>
                <c:pt idx="0">
                  <c:v>175</c:v>
                </c:pt>
                <c:pt idx="1">
                  <c:v>162</c:v>
                </c:pt>
                <c:pt idx="2">
                  <c:v>154</c:v>
                </c:pt>
                <c:pt idx="3">
                  <c:v>142</c:v>
                </c:pt>
                <c:pt idx="4">
                  <c:v>145</c:v>
                </c:pt>
                <c:pt idx="5">
                  <c:v>140</c:v>
                </c:pt>
                <c:pt idx="6">
                  <c:v>140</c:v>
                </c:pt>
                <c:pt idx="7">
                  <c:v>175</c:v>
                </c:pt>
                <c:pt idx="8">
                  <c:v>137</c:v>
                </c:pt>
                <c:pt idx="9">
                  <c:v>137</c:v>
                </c:pt>
                <c:pt idx="10">
                  <c:v>133</c:v>
                </c:pt>
                <c:pt idx="11">
                  <c:v>161</c:v>
                </c:pt>
                <c:pt idx="12">
                  <c:v>165</c:v>
                </c:pt>
              </c:numCache>
            </c:numRef>
          </c:val>
          <c:smooth val="0"/>
          <c:extLst>
            <c:ext xmlns:c16="http://schemas.microsoft.com/office/drawing/2014/chart" uri="{C3380CC4-5D6E-409C-BE32-E72D297353CC}">
              <c16:uniqueId val="{00000001-C265-4B2D-898F-888B3D5918FF}"/>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156874840"/>
        <c:axId val="156869352"/>
      </c:lineChart>
      <c:dateAx>
        <c:axId val="156869744"/>
        <c:scaling>
          <c:orientation val="minMax"/>
        </c:scaling>
        <c:delete val="0"/>
        <c:axPos val="b"/>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6871312"/>
        <c:crosses val="autoZero"/>
        <c:auto val="1"/>
        <c:lblOffset val="100"/>
        <c:baseTimeUnit val="months"/>
      </c:dateAx>
      <c:valAx>
        <c:axId val="1568713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6869744"/>
        <c:crosses val="autoZero"/>
        <c:crossBetween val="between"/>
      </c:valAx>
      <c:valAx>
        <c:axId val="156869352"/>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6874840"/>
        <c:crosses val="max"/>
        <c:crossBetween val="between"/>
      </c:valAx>
      <c:catAx>
        <c:axId val="156874840"/>
        <c:scaling>
          <c:orientation val="minMax"/>
        </c:scaling>
        <c:delete val="1"/>
        <c:axPos val="b"/>
        <c:majorTickMark val="none"/>
        <c:minorTickMark val="none"/>
        <c:tickLblPos val="nextTo"/>
        <c:crossAx val="156869352"/>
        <c:crosses val="autoZero"/>
        <c:auto val="1"/>
        <c:lblAlgn val="ctr"/>
        <c:lblOffset val="100"/>
        <c:noMultiLvlLbl val="0"/>
      </c:cat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 TOURISM Stats'!$O$2</c:f>
              <c:strCache>
                <c:ptCount val="1"/>
                <c:pt idx="0">
                  <c:v>Mean Rate - Guam</c:v>
                </c:pt>
              </c:strCache>
            </c:strRef>
          </c:tx>
          <c:spPr>
            <a:solidFill>
              <a:schemeClr val="accent3"/>
            </a:solidFill>
            <a:ln>
              <a:noFill/>
            </a:ln>
            <a:effectLst/>
          </c:spPr>
          <c:invertIfNegative val="0"/>
          <c:cat>
            <c:numRef>
              <c:f>' TOURISM Stats'!$A$3:$A$16</c:f>
              <c:numCache>
                <c:formatCode>mmm\-yy</c:formatCode>
                <c:ptCount val="1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numCache>
            </c:numRef>
          </c:cat>
          <c:val>
            <c:numRef>
              <c:f>' TOURISM Stats'!$O$3:$O$15</c:f>
              <c:numCache>
                <c:formatCode>General</c:formatCode>
                <c:ptCount val="13"/>
                <c:pt idx="0">
                  <c:v>175</c:v>
                </c:pt>
                <c:pt idx="1">
                  <c:v>162</c:v>
                </c:pt>
                <c:pt idx="2">
                  <c:v>154</c:v>
                </c:pt>
                <c:pt idx="3">
                  <c:v>142</c:v>
                </c:pt>
                <c:pt idx="4">
                  <c:v>145</c:v>
                </c:pt>
                <c:pt idx="5">
                  <c:v>140</c:v>
                </c:pt>
                <c:pt idx="6">
                  <c:v>140</c:v>
                </c:pt>
                <c:pt idx="7">
                  <c:v>175</c:v>
                </c:pt>
                <c:pt idx="8">
                  <c:v>137</c:v>
                </c:pt>
                <c:pt idx="9">
                  <c:v>137</c:v>
                </c:pt>
                <c:pt idx="10">
                  <c:v>133</c:v>
                </c:pt>
                <c:pt idx="11">
                  <c:v>161</c:v>
                </c:pt>
                <c:pt idx="12">
                  <c:v>165</c:v>
                </c:pt>
              </c:numCache>
            </c:numRef>
          </c:val>
          <c:extLst>
            <c:ext xmlns:c16="http://schemas.microsoft.com/office/drawing/2014/chart" uri="{C3380CC4-5D6E-409C-BE32-E72D297353CC}">
              <c16:uniqueId val="{00000000-CA74-449F-A623-8276A1C5C9B8}"/>
            </c:ext>
          </c:extLst>
        </c:ser>
        <c:dLbls>
          <c:showLegendKey val="0"/>
          <c:showVal val="0"/>
          <c:showCatName val="0"/>
          <c:showSerName val="0"/>
          <c:showPercent val="0"/>
          <c:showBubbleSize val="0"/>
        </c:dLbls>
        <c:gapWidth val="269"/>
        <c:axId val="156872488"/>
        <c:axId val="156872096"/>
      </c:barChart>
      <c:lineChart>
        <c:grouping val="standard"/>
        <c:varyColors val="0"/>
        <c:ser>
          <c:idx val="0"/>
          <c:order val="0"/>
          <c:tx>
            <c:strRef>
              <c:f>' TOURISM Stats'!$C$2</c:f>
              <c:strCache>
                <c:ptCount val="1"/>
                <c:pt idx="0">
                  <c:v>Korea-Guam</c:v>
                </c:pt>
              </c:strCache>
            </c:strRef>
          </c:tx>
          <c:spPr>
            <a:ln w="38100" cap="rnd">
              <a:solidFill>
                <a:schemeClr val="accent1"/>
              </a:solidFill>
              <a:round/>
            </a:ln>
            <a:effectLst/>
          </c:spPr>
          <c:marker>
            <c:symbol val="none"/>
          </c:marker>
          <c:trendline>
            <c:spPr>
              <a:ln w="19050" cap="rnd">
                <a:solidFill>
                  <a:schemeClr val="accent1"/>
                </a:solidFill>
                <a:round/>
              </a:ln>
              <a:effectLst/>
            </c:spPr>
            <c:trendlineType val="linear"/>
            <c:dispRSqr val="0"/>
            <c:dispEq val="0"/>
          </c:trendline>
          <c:cat>
            <c:numRef>
              <c:f>' TOURISM Stats'!$A$3:$A$16</c:f>
              <c:numCache>
                <c:formatCode>mmm\-yy</c:formatCode>
                <c:ptCount val="1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numCache>
            </c:numRef>
          </c:cat>
          <c:val>
            <c:numRef>
              <c:f>' TOURISM Stats'!$C$3:$C$16</c:f>
              <c:numCache>
                <c:formatCode>General</c:formatCode>
                <c:ptCount val="14"/>
                <c:pt idx="0">
                  <c:v>56341</c:v>
                </c:pt>
                <c:pt idx="1">
                  <c:v>51181</c:v>
                </c:pt>
                <c:pt idx="2">
                  <c:v>51390</c:v>
                </c:pt>
                <c:pt idx="3">
                  <c:v>53517</c:v>
                </c:pt>
                <c:pt idx="4">
                  <c:v>51576</c:v>
                </c:pt>
                <c:pt idx="5">
                  <c:v>55033</c:v>
                </c:pt>
                <c:pt idx="6">
                  <c:v>61097</c:v>
                </c:pt>
                <c:pt idx="7">
                  <c:v>58411</c:v>
                </c:pt>
                <c:pt idx="8">
                  <c:v>58880</c:v>
                </c:pt>
                <c:pt idx="9">
                  <c:v>56292</c:v>
                </c:pt>
                <c:pt idx="10">
                  <c:v>61093</c:v>
                </c:pt>
                <c:pt idx="11">
                  <c:v>69632</c:v>
                </c:pt>
                <c:pt idx="12">
                  <c:v>68713</c:v>
                </c:pt>
                <c:pt idx="13">
                  <c:v>60768</c:v>
                </c:pt>
              </c:numCache>
            </c:numRef>
          </c:val>
          <c:smooth val="0"/>
          <c:extLst>
            <c:ext xmlns:c16="http://schemas.microsoft.com/office/drawing/2014/chart" uri="{C3380CC4-5D6E-409C-BE32-E72D297353CC}">
              <c16:uniqueId val="{00000002-CA74-449F-A623-8276A1C5C9B8}"/>
            </c:ext>
          </c:extLst>
        </c:ser>
        <c:ser>
          <c:idx val="1"/>
          <c:order val="1"/>
          <c:tx>
            <c:strRef>
              <c:f>' TOURISM Stats'!$I$2</c:f>
              <c:strCache>
                <c:ptCount val="1"/>
                <c:pt idx="0">
                  <c:v>Korea-CNMI</c:v>
                </c:pt>
              </c:strCache>
            </c:strRef>
          </c:tx>
          <c:spPr>
            <a:ln w="38100" cap="rnd">
              <a:solidFill>
                <a:schemeClr val="accent2"/>
              </a:solidFill>
              <a:round/>
            </a:ln>
            <a:effectLst/>
          </c:spPr>
          <c:marker>
            <c:symbol val="none"/>
          </c:marker>
          <c:trendline>
            <c:spPr>
              <a:ln w="19050" cap="rnd">
                <a:solidFill>
                  <a:schemeClr val="accent2"/>
                </a:solidFill>
                <a:round/>
              </a:ln>
              <a:effectLst/>
            </c:spPr>
            <c:trendlineType val="linear"/>
            <c:dispRSqr val="0"/>
            <c:dispEq val="0"/>
          </c:trendline>
          <c:cat>
            <c:numRef>
              <c:f>' TOURISM Stats'!$A$3:$A$16</c:f>
              <c:numCache>
                <c:formatCode>mmm\-yy</c:formatCode>
                <c:ptCount val="1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numCache>
            </c:numRef>
          </c:cat>
          <c:val>
            <c:numRef>
              <c:f>' TOURISM Stats'!$I$3:$I$16</c:f>
              <c:numCache>
                <c:formatCode>0</c:formatCode>
                <c:ptCount val="14"/>
                <c:pt idx="0">
                  <c:v>30831</c:v>
                </c:pt>
                <c:pt idx="1">
                  <c:v>30313</c:v>
                </c:pt>
                <c:pt idx="2">
                  <c:v>28712</c:v>
                </c:pt>
                <c:pt idx="3">
                  <c:v>27463</c:v>
                </c:pt>
                <c:pt idx="4">
                  <c:v>24987</c:v>
                </c:pt>
                <c:pt idx="5">
                  <c:v>27975</c:v>
                </c:pt>
                <c:pt idx="6">
                  <c:v>29941</c:v>
                </c:pt>
                <c:pt idx="7">
                  <c:v>30936</c:v>
                </c:pt>
                <c:pt idx="8">
                  <c:v>25691</c:v>
                </c:pt>
                <c:pt idx="9">
                  <c:v>24441</c:v>
                </c:pt>
                <c:pt idx="10">
                  <c:v>24388</c:v>
                </c:pt>
                <c:pt idx="11">
                  <c:v>29092</c:v>
                </c:pt>
                <c:pt idx="12">
                  <c:v>28750</c:v>
                </c:pt>
                <c:pt idx="13">
                  <c:v>22365</c:v>
                </c:pt>
              </c:numCache>
            </c:numRef>
          </c:val>
          <c:smooth val="0"/>
          <c:extLst>
            <c:ext xmlns:c16="http://schemas.microsoft.com/office/drawing/2014/chart" uri="{C3380CC4-5D6E-409C-BE32-E72D297353CC}">
              <c16:uniqueId val="{00000004-CA74-449F-A623-8276A1C5C9B8}"/>
            </c:ext>
          </c:extLst>
        </c:ser>
        <c:dLbls>
          <c:showLegendKey val="0"/>
          <c:showVal val="0"/>
          <c:showCatName val="0"/>
          <c:showSerName val="0"/>
          <c:showPercent val="0"/>
          <c:showBubbleSize val="0"/>
        </c:dLbls>
        <c:marker val="1"/>
        <c:smooth val="0"/>
        <c:axId val="156871704"/>
        <c:axId val="156868176"/>
      </c:lineChart>
      <c:dateAx>
        <c:axId val="15687170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56868176"/>
        <c:crosses val="autoZero"/>
        <c:auto val="1"/>
        <c:lblOffset val="100"/>
        <c:baseTimeUnit val="months"/>
      </c:dateAx>
      <c:valAx>
        <c:axId val="1568681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Visitor Arrivals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871704"/>
        <c:crosses val="autoZero"/>
        <c:crossBetween val="between"/>
      </c:valAx>
      <c:valAx>
        <c:axId val="156872096"/>
        <c:scaling>
          <c:orientation val="minMax"/>
        </c:scaling>
        <c:delete val="0"/>
        <c:axPos val="r"/>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Room Rate</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872488"/>
        <c:crosses val="max"/>
        <c:crossBetween val="between"/>
      </c:valAx>
      <c:dateAx>
        <c:axId val="156872488"/>
        <c:scaling>
          <c:orientation val="minMax"/>
        </c:scaling>
        <c:delete val="1"/>
        <c:axPos val="b"/>
        <c:numFmt formatCode="mmm\-yy" sourceLinked="1"/>
        <c:majorTickMark val="out"/>
        <c:minorTickMark val="none"/>
        <c:tickLblPos val="nextTo"/>
        <c:crossAx val="156872096"/>
        <c:crosses val="autoZero"/>
        <c:auto val="1"/>
        <c:lblOffset val="100"/>
        <c:baseTimeUnit val="months"/>
      </c:date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5/17/2018</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5/17/2018</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2076836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22</a:t>
            </a:fld>
            <a:endParaRPr lang="en-US"/>
          </a:p>
        </p:txBody>
      </p:sp>
    </p:spTree>
    <p:extLst>
      <p:ext uri="{BB962C8B-B14F-4D97-AF65-F5344CB8AC3E}">
        <p14:creationId xmlns:p14="http://schemas.microsoft.com/office/powerpoint/2010/main" val="1609717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24</a:t>
            </a:fld>
            <a:endParaRPr lang="en-US"/>
          </a:p>
        </p:txBody>
      </p:sp>
    </p:spTree>
    <p:extLst>
      <p:ext uri="{BB962C8B-B14F-4D97-AF65-F5344CB8AC3E}">
        <p14:creationId xmlns:p14="http://schemas.microsoft.com/office/powerpoint/2010/main" val="427245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26</a:t>
            </a:fld>
            <a:endParaRPr lang="en-US"/>
          </a:p>
        </p:txBody>
      </p:sp>
    </p:spTree>
    <p:extLst>
      <p:ext uri="{BB962C8B-B14F-4D97-AF65-F5344CB8AC3E}">
        <p14:creationId xmlns:p14="http://schemas.microsoft.com/office/powerpoint/2010/main" val="603005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28</a:t>
            </a:fld>
            <a:endParaRPr lang="en-US"/>
          </a:p>
        </p:txBody>
      </p:sp>
    </p:spTree>
    <p:extLst>
      <p:ext uri="{BB962C8B-B14F-4D97-AF65-F5344CB8AC3E}">
        <p14:creationId xmlns:p14="http://schemas.microsoft.com/office/powerpoint/2010/main" val="388109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a:t>
            </a:fld>
            <a:endParaRPr lang="en-US"/>
          </a:p>
        </p:txBody>
      </p:sp>
    </p:spTree>
    <p:extLst>
      <p:ext uri="{BB962C8B-B14F-4D97-AF65-F5344CB8AC3E}">
        <p14:creationId xmlns:p14="http://schemas.microsoft.com/office/powerpoint/2010/main" val="192094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5/17/2018 12:01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0269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11</a:t>
            </a:fld>
            <a:endParaRPr lang="en-US"/>
          </a:p>
        </p:txBody>
      </p:sp>
    </p:spTree>
    <p:extLst>
      <p:ext uri="{BB962C8B-B14F-4D97-AF65-F5344CB8AC3E}">
        <p14:creationId xmlns:p14="http://schemas.microsoft.com/office/powerpoint/2010/main" val="136205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17</a:t>
            </a:fld>
            <a:endParaRPr lang="en-US"/>
          </a:p>
        </p:txBody>
      </p:sp>
    </p:spTree>
    <p:extLst>
      <p:ext uri="{BB962C8B-B14F-4D97-AF65-F5344CB8AC3E}">
        <p14:creationId xmlns:p14="http://schemas.microsoft.com/office/powerpoint/2010/main" val="1610432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5/17/2018 12:01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97713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19</a:t>
            </a:fld>
            <a:endParaRPr lang="en-US"/>
          </a:p>
        </p:txBody>
      </p:sp>
    </p:spTree>
    <p:extLst>
      <p:ext uri="{BB962C8B-B14F-4D97-AF65-F5344CB8AC3E}">
        <p14:creationId xmlns:p14="http://schemas.microsoft.com/office/powerpoint/2010/main" val="391721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20</a:t>
            </a:fld>
            <a:endParaRPr lang="en-US"/>
          </a:p>
        </p:txBody>
      </p:sp>
    </p:spTree>
    <p:extLst>
      <p:ext uri="{BB962C8B-B14F-4D97-AF65-F5344CB8AC3E}">
        <p14:creationId xmlns:p14="http://schemas.microsoft.com/office/powerpoint/2010/main" val="118961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a:extLst/>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3" cstate="screen">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2888" y="0"/>
            <a:ext cx="12192000" cy="6830506"/>
          </a:xfrm>
        </p:spPr>
      </p:pic>
      <p:sp>
        <p:nvSpPr>
          <p:cNvPr id="4" name="Rectangle 3"/>
          <p:cNvSpPr/>
          <p:nvPr/>
        </p:nvSpPr>
        <p:spPr>
          <a:xfrm>
            <a:off x="-12888"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687847" y="2461199"/>
            <a:ext cx="10663644" cy="2529923"/>
          </a:xfrm>
        </p:spPr>
        <p:txBody>
          <a:bodyPr/>
          <a:lstStyle/>
          <a:p>
            <a:r>
              <a:rPr lang="en-US" dirty="0"/>
              <a:t>Economic Snapshot</a:t>
            </a:r>
          </a:p>
        </p:txBody>
      </p:sp>
      <p:sp>
        <p:nvSpPr>
          <p:cNvPr id="8" name="Text Placeholder 7"/>
          <p:cNvSpPr>
            <a:spLocks noGrp="1"/>
          </p:cNvSpPr>
          <p:nvPr>
            <p:ph type="body" sz="quarter" idx="13"/>
          </p:nvPr>
        </p:nvSpPr>
        <p:spPr>
          <a:xfrm>
            <a:off x="1398086" y="3411423"/>
            <a:ext cx="9461500" cy="757130"/>
          </a:xfrm>
        </p:spPr>
        <p:txBody>
          <a:bodyPr/>
          <a:lstStyle/>
          <a:p>
            <a:r>
              <a:rPr lang="en-US" dirty="0"/>
              <a:t>CNMI Economy 2018 </a:t>
            </a:r>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t>1</a:t>
            </a:fld>
            <a:endParaRPr lang="en-US"/>
          </a:p>
        </p:txBody>
      </p:sp>
    </p:spTree>
    <p:extLst>
      <p:ext uri="{BB962C8B-B14F-4D97-AF65-F5344CB8AC3E}">
        <p14:creationId xmlns:p14="http://schemas.microsoft.com/office/powerpoint/2010/main" val="17883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334AA3-4095-4BAC-A76C-807925DDB7C4}"/>
              </a:ext>
            </a:extLst>
          </p:cNvPr>
          <p:cNvSpPr>
            <a:spLocks noGrp="1"/>
          </p:cNvSpPr>
          <p:nvPr>
            <p:ph type="sldNum" sz="quarter" idx="4294967295"/>
          </p:nvPr>
        </p:nvSpPr>
        <p:spPr>
          <a:xfrm>
            <a:off x="11668125" y="6484938"/>
            <a:ext cx="523875" cy="365125"/>
          </a:xfrm>
        </p:spPr>
        <p:txBody>
          <a:bodyPr/>
          <a:lstStyle/>
          <a:p>
            <a:fld id="{4997E989-D798-4C62-8E93-3D2D613C2488}" type="slidenum">
              <a:rPr lang="en-US" smtClean="0"/>
              <a:pPr/>
              <a:t>10</a:t>
            </a:fld>
            <a:endParaRPr lang="en-US"/>
          </a:p>
        </p:txBody>
      </p:sp>
      <p:graphicFrame>
        <p:nvGraphicFramePr>
          <p:cNvPr id="8" name="Chart 7">
            <a:extLst>
              <a:ext uri="{FF2B5EF4-FFF2-40B4-BE49-F238E27FC236}">
                <a16:creationId xmlns:a16="http://schemas.microsoft.com/office/drawing/2014/main" id="{1F8C6012-E4F0-40C8-8E7B-52EED63ECFE7}"/>
              </a:ext>
            </a:extLst>
          </p:cNvPr>
          <p:cNvGraphicFramePr>
            <a:graphicFrameLocks noGrp="1"/>
          </p:cNvGraphicFramePr>
          <p:nvPr>
            <p:extLst>
              <p:ext uri="{D42A27DB-BD31-4B8C-83A1-F6EECF244321}">
                <p14:modId xmlns:p14="http://schemas.microsoft.com/office/powerpoint/2010/main" val="1692536875"/>
              </p:ext>
            </p:extLst>
          </p:nvPr>
        </p:nvGraphicFramePr>
        <p:xfrm>
          <a:off x="439489" y="568712"/>
          <a:ext cx="11228636" cy="6281351"/>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E31CB4E8-04B9-439E-881F-0D7C5DA77C1E}"/>
              </a:ext>
            </a:extLst>
          </p:cNvPr>
          <p:cNvSpPr/>
          <p:nvPr/>
        </p:nvSpPr>
        <p:spPr>
          <a:xfrm>
            <a:off x="3048000" y="245546"/>
            <a:ext cx="6096000" cy="923330"/>
          </a:xfrm>
          <a:prstGeom prst="rect">
            <a:avLst/>
          </a:prstGeom>
        </p:spPr>
        <p:txBody>
          <a:bodyPr>
            <a:spAutoFit/>
          </a:bodyPr>
          <a:lstStyle/>
          <a:p>
            <a:pPr algn="ctr"/>
            <a:r>
              <a:rPr lang="en-US" dirty="0"/>
              <a:t>Increasing Price Stability and Indicator of Growing Demand</a:t>
            </a:r>
          </a:p>
          <a:p>
            <a:pPr algn="ctr"/>
            <a:endParaRPr lang="en-US" dirty="0"/>
          </a:p>
        </p:txBody>
      </p:sp>
      <p:sp>
        <p:nvSpPr>
          <p:cNvPr id="5" name="TextBox 4">
            <a:extLst>
              <a:ext uri="{FF2B5EF4-FFF2-40B4-BE49-F238E27FC236}">
                <a16:creationId xmlns:a16="http://schemas.microsoft.com/office/drawing/2014/main" id="{2602C759-E232-4022-B577-74B39C0D3B67}"/>
              </a:ext>
            </a:extLst>
          </p:cNvPr>
          <p:cNvSpPr txBox="1"/>
          <p:nvPr/>
        </p:nvSpPr>
        <p:spPr>
          <a:xfrm>
            <a:off x="8279440" y="6359723"/>
            <a:ext cx="3388685" cy="307777"/>
          </a:xfrm>
          <a:prstGeom prst="rect">
            <a:avLst/>
          </a:prstGeom>
          <a:noFill/>
        </p:spPr>
        <p:txBody>
          <a:bodyPr wrap="none" rtlCol="0">
            <a:spAutoFit/>
          </a:bodyPr>
          <a:lstStyle/>
          <a:p>
            <a:r>
              <a:rPr lang="en-US" sz="1400" dirty="0"/>
              <a:t>Source: CNMI Department of Commerce</a:t>
            </a:r>
          </a:p>
        </p:txBody>
      </p:sp>
    </p:spTree>
    <p:extLst>
      <p:ext uri="{BB962C8B-B14F-4D97-AF65-F5344CB8AC3E}">
        <p14:creationId xmlns:p14="http://schemas.microsoft.com/office/powerpoint/2010/main" val="40907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7A2B25-4210-44EC-A436-8E6DA7A10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2" y="-7938"/>
            <a:ext cx="12154576" cy="7444678"/>
          </a:xfrm>
          <a:prstGeom prst="rect">
            <a:avLst/>
          </a:prstGeom>
        </p:spPr>
      </p:pic>
      <p:sp>
        <p:nvSpPr>
          <p:cNvPr id="5" name="Rectangle 4">
            <a:extLst>
              <a:ext uri="{FF2B5EF4-FFF2-40B4-BE49-F238E27FC236}">
                <a16:creationId xmlns:a16="http://schemas.microsoft.com/office/drawing/2014/main" id="{7FB10945-9172-4452-93AF-C3DC20F5F8C2}"/>
              </a:ext>
            </a:extLst>
          </p:cNvPr>
          <p:cNvSpPr/>
          <p:nvPr/>
        </p:nvSpPr>
        <p:spPr>
          <a:xfrm>
            <a:off x="-235974" y="-7938"/>
            <a:ext cx="12427974" cy="6858000"/>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a:xfrm>
            <a:off x="11753512" y="6484937"/>
            <a:ext cx="419776" cy="365125"/>
          </a:xfrm>
        </p:spPr>
        <p:txBody>
          <a:bodyPr/>
          <a:lstStyle/>
          <a:p>
            <a:fld id="{5AE1514C-5E56-4738-A1FF-4B1CFD2A3E36}" type="slidenum">
              <a:rPr lang="en-US" smtClean="0"/>
              <a:pPr/>
              <a:t>11</a:t>
            </a:fld>
            <a:endParaRPr lang="en-US"/>
          </a:p>
        </p:txBody>
      </p:sp>
      <p:sp>
        <p:nvSpPr>
          <p:cNvPr id="51" name="Rectangle 50"/>
          <p:cNvSpPr/>
          <p:nvPr/>
        </p:nvSpPr>
        <p:spPr>
          <a:xfrm>
            <a:off x="-2882" y="0"/>
            <a:ext cx="10412974" cy="6858000"/>
          </a:xfrm>
          <a:prstGeom prst="rect">
            <a:avLst/>
          </a:prstGeom>
          <a:gradFill flip="none" rotWithShape="1">
            <a:gsLst>
              <a:gs pos="0">
                <a:schemeClr val="tx1">
                  <a:alpha val="53000"/>
                </a:schemeClr>
              </a:gs>
              <a:gs pos="9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0" name="Content Placeholder 19"/>
          <p:cNvSpPr>
            <a:spLocks noGrp="1"/>
          </p:cNvSpPr>
          <p:nvPr>
            <p:ph idx="18"/>
          </p:nvPr>
        </p:nvSpPr>
        <p:spPr>
          <a:xfrm>
            <a:off x="2053947" y="419100"/>
            <a:ext cx="2377440" cy="840230"/>
          </a:xfrm>
        </p:spPr>
        <p:txBody>
          <a:bodyPr/>
          <a:lstStyle/>
          <a:p>
            <a:r>
              <a:rPr lang="en-US" dirty="0"/>
              <a:t>3</a:t>
            </a:r>
          </a:p>
        </p:txBody>
      </p:sp>
      <p:sp>
        <p:nvSpPr>
          <p:cNvPr id="6" name="Text Placeholder 5"/>
          <p:cNvSpPr>
            <a:spLocks noGrp="1"/>
          </p:cNvSpPr>
          <p:nvPr>
            <p:ph type="body" sz="quarter" idx="11"/>
          </p:nvPr>
        </p:nvSpPr>
        <p:spPr>
          <a:xfrm>
            <a:off x="304800" y="3429000"/>
            <a:ext cx="5960269" cy="2753574"/>
          </a:xfrm>
        </p:spPr>
        <p:txBody>
          <a:bodyPr/>
          <a:lstStyle/>
          <a:p>
            <a:r>
              <a:rPr lang="en-US" dirty="0">
                <a:solidFill>
                  <a:schemeClr val="bg1"/>
                </a:solidFill>
              </a:rPr>
              <a:t>Primary Export Market</a:t>
            </a:r>
          </a:p>
          <a:p>
            <a:pPr lvl="1">
              <a:spcAft>
                <a:spcPts val="1200"/>
              </a:spcAft>
            </a:pPr>
            <a:r>
              <a:rPr lang="en-US" sz="2400" dirty="0">
                <a:solidFill>
                  <a:schemeClr val="bg1"/>
                </a:solidFill>
              </a:rPr>
              <a:t>Tourism figures represent more than hotel revenue</a:t>
            </a:r>
            <a:endParaRPr lang="en-US" dirty="0">
              <a:solidFill>
                <a:schemeClr val="bg1"/>
              </a:solidFill>
            </a:endParaRPr>
          </a:p>
          <a:p>
            <a:pPr lvl="1">
              <a:spcAft>
                <a:spcPts val="1200"/>
              </a:spcAft>
            </a:pPr>
            <a:r>
              <a:rPr lang="en-US" dirty="0">
                <a:solidFill>
                  <a:schemeClr val="bg1"/>
                </a:solidFill>
              </a:rPr>
              <a:t>Increased arrivals indicate capital inflows to wider economy</a:t>
            </a:r>
          </a:p>
        </p:txBody>
      </p:sp>
      <p:sp>
        <p:nvSpPr>
          <p:cNvPr id="71" name="Text Placeholder 70"/>
          <p:cNvSpPr>
            <a:spLocks noGrp="1"/>
          </p:cNvSpPr>
          <p:nvPr>
            <p:ph type="body" sz="quarter" idx="19"/>
          </p:nvPr>
        </p:nvSpPr>
        <p:spPr>
          <a:xfrm>
            <a:off x="304800" y="1554164"/>
            <a:ext cx="5875734" cy="590931"/>
          </a:xfrm>
        </p:spPr>
        <p:txBody>
          <a:bodyPr/>
          <a:lstStyle/>
          <a:p>
            <a:r>
              <a:rPr lang="en-US" dirty="0">
                <a:solidFill>
                  <a:schemeClr val="bg1"/>
                </a:solidFill>
              </a:rPr>
              <a:t>Tourism</a:t>
            </a:r>
          </a:p>
        </p:txBody>
      </p:sp>
    </p:spTree>
    <p:extLst>
      <p:ext uri="{BB962C8B-B14F-4D97-AF65-F5344CB8AC3E}">
        <p14:creationId xmlns:p14="http://schemas.microsoft.com/office/powerpoint/2010/main" val="248822630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C60B17-4389-48CE-B656-1FF7C376BA97}"/>
              </a:ext>
            </a:extLst>
          </p:cNvPr>
          <p:cNvSpPr>
            <a:spLocks noGrp="1"/>
          </p:cNvSpPr>
          <p:nvPr>
            <p:ph type="sldNum" sz="quarter" idx="12"/>
          </p:nvPr>
        </p:nvSpPr>
        <p:spPr/>
        <p:txBody>
          <a:bodyPr/>
          <a:lstStyle/>
          <a:p>
            <a:fld id="{5AE1514C-5E56-4738-A1FF-4B1CFD2A3E36}" type="slidenum">
              <a:rPr lang="en-US" smtClean="0"/>
              <a:t>12</a:t>
            </a:fld>
            <a:endParaRPr lang="en-US"/>
          </a:p>
        </p:txBody>
      </p:sp>
      <p:graphicFrame>
        <p:nvGraphicFramePr>
          <p:cNvPr id="3" name="Chart 2">
            <a:extLst>
              <a:ext uri="{FF2B5EF4-FFF2-40B4-BE49-F238E27FC236}">
                <a16:creationId xmlns:a16="http://schemas.microsoft.com/office/drawing/2014/main" id="{4DD7862B-E852-4C05-9DEB-66FF8D0778FC}"/>
              </a:ext>
            </a:extLst>
          </p:cNvPr>
          <p:cNvGraphicFramePr>
            <a:graphicFrameLocks/>
          </p:cNvGraphicFramePr>
          <p:nvPr>
            <p:extLst>
              <p:ext uri="{D42A27DB-BD31-4B8C-83A1-F6EECF244321}">
                <p14:modId xmlns:p14="http://schemas.microsoft.com/office/powerpoint/2010/main" val="624426806"/>
              </p:ext>
            </p:extLst>
          </p:nvPr>
        </p:nvGraphicFramePr>
        <p:xfrm>
          <a:off x="245500" y="1080855"/>
          <a:ext cx="11572874" cy="556575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2FAA140C-3D16-4868-B5B2-A9D2AB229D0D}"/>
              </a:ext>
            </a:extLst>
          </p:cNvPr>
          <p:cNvSpPr/>
          <p:nvPr/>
        </p:nvSpPr>
        <p:spPr>
          <a:xfrm>
            <a:off x="3048000" y="245546"/>
            <a:ext cx="6096000" cy="646331"/>
          </a:xfrm>
          <a:prstGeom prst="rect">
            <a:avLst/>
          </a:prstGeom>
        </p:spPr>
        <p:txBody>
          <a:bodyPr>
            <a:spAutoFit/>
          </a:bodyPr>
          <a:lstStyle/>
          <a:p>
            <a:pPr algn="ctr"/>
            <a:r>
              <a:rPr lang="en-US" dirty="0"/>
              <a:t>Total Visitor Arrivals on a Consistent Climb</a:t>
            </a:r>
          </a:p>
          <a:p>
            <a:pPr algn="ctr"/>
            <a:endParaRPr lang="en-US" dirty="0"/>
          </a:p>
        </p:txBody>
      </p:sp>
      <p:sp>
        <p:nvSpPr>
          <p:cNvPr id="5" name="TextBox 4">
            <a:extLst>
              <a:ext uri="{FF2B5EF4-FFF2-40B4-BE49-F238E27FC236}">
                <a16:creationId xmlns:a16="http://schemas.microsoft.com/office/drawing/2014/main" id="{9C415321-C2F9-4FF5-BBD3-F3C669BE8F04}"/>
              </a:ext>
            </a:extLst>
          </p:cNvPr>
          <p:cNvSpPr txBox="1"/>
          <p:nvPr/>
        </p:nvSpPr>
        <p:spPr>
          <a:xfrm>
            <a:off x="8279440" y="6359723"/>
            <a:ext cx="2952090" cy="307777"/>
          </a:xfrm>
          <a:prstGeom prst="rect">
            <a:avLst/>
          </a:prstGeom>
          <a:noFill/>
        </p:spPr>
        <p:txBody>
          <a:bodyPr wrap="none" rtlCol="0">
            <a:spAutoFit/>
          </a:bodyPr>
          <a:lstStyle/>
          <a:p>
            <a:r>
              <a:rPr lang="en-US" sz="1400" dirty="0"/>
              <a:t>Source: Marianas Visitors Authority</a:t>
            </a:r>
          </a:p>
        </p:txBody>
      </p:sp>
    </p:spTree>
    <p:extLst>
      <p:ext uri="{BB962C8B-B14F-4D97-AF65-F5344CB8AC3E}">
        <p14:creationId xmlns:p14="http://schemas.microsoft.com/office/powerpoint/2010/main" val="2542350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DF93F6-1536-45A8-BD91-FEF61266DD31}"/>
              </a:ext>
            </a:extLst>
          </p:cNvPr>
          <p:cNvSpPr>
            <a:spLocks noGrp="1"/>
          </p:cNvSpPr>
          <p:nvPr>
            <p:ph type="sldNum" sz="quarter" idx="12"/>
          </p:nvPr>
        </p:nvSpPr>
        <p:spPr/>
        <p:txBody>
          <a:bodyPr/>
          <a:lstStyle/>
          <a:p>
            <a:fld id="{5AE1514C-5E56-4738-A1FF-4B1CFD2A3E36}" type="slidenum">
              <a:rPr lang="en-US" smtClean="0"/>
              <a:t>13</a:t>
            </a:fld>
            <a:endParaRPr lang="en-US"/>
          </a:p>
        </p:txBody>
      </p:sp>
      <p:graphicFrame>
        <p:nvGraphicFramePr>
          <p:cNvPr id="3" name="Chart 2">
            <a:extLst>
              <a:ext uri="{FF2B5EF4-FFF2-40B4-BE49-F238E27FC236}">
                <a16:creationId xmlns:a16="http://schemas.microsoft.com/office/drawing/2014/main" id="{E44829DB-195F-4D9D-BCC2-7CF8D5E4E8CD}"/>
              </a:ext>
            </a:extLst>
          </p:cNvPr>
          <p:cNvGraphicFramePr>
            <a:graphicFrameLocks/>
          </p:cNvGraphicFramePr>
          <p:nvPr>
            <p:extLst>
              <p:ext uri="{D42A27DB-BD31-4B8C-83A1-F6EECF244321}">
                <p14:modId xmlns:p14="http://schemas.microsoft.com/office/powerpoint/2010/main" val="1265073468"/>
              </p:ext>
            </p:extLst>
          </p:nvPr>
        </p:nvGraphicFramePr>
        <p:xfrm>
          <a:off x="139728" y="585539"/>
          <a:ext cx="11491834" cy="606240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8F642484-6BA3-4553-A8D7-6D3347DCCAB9}"/>
              </a:ext>
            </a:extLst>
          </p:cNvPr>
          <p:cNvSpPr/>
          <p:nvPr/>
        </p:nvSpPr>
        <p:spPr>
          <a:xfrm>
            <a:off x="3048000" y="245546"/>
            <a:ext cx="6096000" cy="646331"/>
          </a:xfrm>
          <a:prstGeom prst="rect">
            <a:avLst/>
          </a:prstGeom>
        </p:spPr>
        <p:txBody>
          <a:bodyPr>
            <a:spAutoFit/>
          </a:bodyPr>
          <a:lstStyle/>
          <a:p>
            <a:pPr algn="ctr"/>
            <a:r>
              <a:rPr lang="en-US" dirty="0"/>
              <a:t>Korean Market to Total Arrivals</a:t>
            </a:r>
          </a:p>
          <a:p>
            <a:pPr algn="ctr"/>
            <a:endParaRPr lang="en-US" dirty="0"/>
          </a:p>
        </p:txBody>
      </p:sp>
      <p:sp>
        <p:nvSpPr>
          <p:cNvPr id="6" name="TextBox 5">
            <a:extLst>
              <a:ext uri="{FF2B5EF4-FFF2-40B4-BE49-F238E27FC236}">
                <a16:creationId xmlns:a16="http://schemas.microsoft.com/office/drawing/2014/main" id="{A6603922-001D-4F27-A5B1-5AE6D60A8BB4}"/>
              </a:ext>
            </a:extLst>
          </p:cNvPr>
          <p:cNvSpPr txBox="1"/>
          <p:nvPr/>
        </p:nvSpPr>
        <p:spPr>
          <a:xfrm>
            <a:off x="8279440" y="6359723"/>
            <a:ext cx="2952090" cy="307777"/>
          </a:xfrm>
          <a:prstGeom prst="rect">
            <a:avLst/>
          </a:prstGeom>
          <a:noFill/>
        </p:spPr>
        <p:txBody>
          <a:bodyPr wrap="none" rtlCol="0">
            <a:spAutoFit/>
          </a:bodyPr>
          <a:lstStyle/>
          <a:p>
            <a:r>
              <a:rPr lang="en-US" sz="1400" dirty="0"/>
              <a:t>Source: Marianas Visitors Authority</a:t>
            </a:r>
          </a:p>
        </p:txBody>
      </p:sp>
    </p:spTree>
    <p:extLst>
      <p:ext uri="{BB962C8B-B14F-4D97-AF65-F5344CB8AC3E}">
        <p14:creationId xmlns:p14="http://schemas.microsoft.com/office/powerpoint/2010/main" val="3592911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3DDB5C-A706-4A13-8C32-CAF67978399B}"/>
              </a:ext>
            </a:extLst>
          </p:cNvPr>
          <p:cNvSpPr>
            <a:spLocks noGrp="1"/>
          </p:cNvSpPr>
          <p:nvPr>
            <p:ph type="sldNum" sz="quarter" idx="12"/>
          </p:nvPr>
        </p:nvSpPr>
        <p:spPr/>
        <p:txBody>
          <a:bodyPr/>
          <a:lstStyle/>
          <a:p>
            <a:fld id="{5AE1514C-5E56-4738-A1FF-4B1CFD2A3E36}" type="slidenum">
              <a:rPr lang="en-US" smtClean="0"/>
              <a:t>14</a:t>
            </a:fld>
            <a:endParaRPr lang="en-US"/>
          </a:p>
        </p:txBody>
      </p:sp>
      <p:graphicFrame>
        <p:nvGraphicFramePr>
          <p:cNvPr id="3" name="Chart 2">
            <a:extLst>
              <a:ext uri="{FF2B5EF4-FFF2-40B4-BE49-F238E27FC236}">
                <a16:creationId xmlns:a16="http://schemas.microsoft.com/office/drawing/2014/main" id="{4DD7862B-E852-4C05-9DEB-66FF8D0778FC}"/>
              </a:ext>
            </a:extLst>
          </p:cNvPr>
          <p:cNvGraphicFramePr>
            <a:graphicFrameLocks/>
          </p:cNvGraphicFramePr>
          <p:nvPr>
            <p:extLst>
              <p:ext uri="{D42A27DB-BD31-4B8C-83A1-F6EECF244321}">
                <p14:modId xmlns:p14="http://schemas.microsoft.com/office/powerpoint/2010/main" val="1973531035"/>
              </p:ext>
            </p:extLst>
          </p:nvPr>
        </p:nvGraphicFramePr>
        <p:xfrm>
          <a:off x="412233" y="1106917"/>
          <a:ext cx="11367533" cy="526438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8312CD84-F6D0-4AF1-8A69-E79EA24A6884}"/>
              </a:ext>
            </a:extLst>
          </p:cNvPr>
          <p:cNvSpPr/>
          <p:nvPr/>
        </p:nvSpPr>
        <p:spPr>
          <a:xfrm>
            <a:off x="3048000" y="245546"/>
            <a:ext cx="6096000" cy="646331"/>
          </a:xfrm>
          <a:prstGeom prst="rect">
            <a:avLst/>
          </a:prstGeom>
        </p:spPr>
        <p:txBody>
          <a:bodyPr>
            <a:spAutoFit/>
          </a:bodyPr>
          <a:lstStyle/>
          <a:p>
            <a:pPr algn="ctr"/>
            <a:r>
              <a:rPr lang="en-US" dirty="0"/>
              <a:t>Chinese Market to Total Arrivals</a:t>
            </a:r>
          </a:p>
          <a:p>
            <a:pPr algn="ctr"/>
            <a:endParaRPr lang="en-US" dirty="0"/>
          </a:p>
        </p:txBody>
      </p:sp>
      <p:sp>
        <p:nvSpPr>
          <p:cNvPr id="5" name="TextBox 4">
            <a:extLst>
              <a:ext uri="{FF2B5EF4-FFF2-40B4-BE49-F238E27FC236}">
                <a16:creationId xmlns:a16="http://schemas.microsoft.com/office/drawing/2014/main" id="{9B52A27A-8CB9-4044-880D-CD1E5C1F06AC}"/>
              </a:ext>
            </a:extLst>
          </p:cNvPr>
          <p:cNvSpPr txBox="1"/>
          <p:nvPr/>
        </p:nvSpPr>
        <p:spPr>
          <a:xfrm>
            <a:off x="8279440" y="6359723"/>
            <a:ext cx="2952090" cy="307777"/>
          </a:xfrm>
          <a:prstGeom prst="rect">
            <a:avLst/>
          </a:prstGeom>
          <a:noFill/>
        </p:spPr>
        <p:txBody>
          <a:bodyPr wrap="none" rtlCol="0">
            <a:spAutoFit/>
          </a:bodyPr>
          <a:lstStyle/>
          <a:p>
            <a:r>
              <a:rPr lang="en-US" sz="1400" dirty="0"/>
              <a:t>Source: Marianas Visitors Authority</a:t>
            </a:r>
          </a:p>
        </p:txBody>
      </p:sp>
    </p:spTree>
    <p:extLst>
      <p:ext uri="{BB962C8B-B14F-4D97-AF65-F5344CB8AC3E}">
        <p14:creationId xmlns:p14="http://schemas.microsoft.com/office/powerpoint/2010/main" val="141251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AE08FC-8AF3-4B87-A1A8-C2ADDF4642D2}"/>
              </a:ext>
            </a:extLst>
          </p:cNvPr>
          <p:cNvSpPr>
            <a:spLocks noGrp="1"/>
          </p:cNvSpPr>
          <p:nvPr>
            <p:ph type="sldNum" sz="quarter" idx="12"/>
          </p:nvPr>
        </p:nvSpPr>
        <p:spPr/>
        <p:txBody>
          <a:bodyPr/>
          <a:lstStyle/>
          <a:p>
            <a:fld id="{5AE1514C-5E56-4738-A1FF-4B1CFD2A3E36}" type="slidenum">
              <a:rPr lang="en-US" smtClean="0"/>
              <a:t>15</a:t>
            </a:fld>
            <a:endParaRPr lang="en-US"/>
          </a:p>
        </p:txBody>
      </p:sp>
      <p:graphicFrame>
        <p:nvGraphicFramePr>
          <p:cNvPr id="3" name="Chart 2">
            <a:extLst>
              <a:ext uri="{FF2B5EF4-FFF2-40B4-BE49-F238E27FC236}">
                <a16:creationId xmlns:a16="http://schemas.microsoft.com/office/drawing/2014/main" id="{E44829DB-195F-4D9D-BCC2-7CF8D5E4E8CD}"/>
              </a:ext>
            </a:extLst>
          </p:cNvPr>
          <p:cNvGraphicFramePr>
            <a:graphicFrameLocks/>
          </p:cNvGraphicFramePr>
          <p:nvPr>
            <p:extLst>
              <p:ext uri="{D42A27DB-BD31-4B8C-83A1-F6EECF244321}">
                <p14:modId xmlns:p14="http://schemas.microsoft.com/office/powerpoint/2010/main" val="2725988764"/>
              </p:ext>
            </p:extLst>
          </p:nvPr>
        </p:nvGraphicFramePr>
        <p:xfrm>
          <a:off x="-1" y="638951"/>
          <a:ext cx="11847871" cy="582642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832864A0-5974-43D9-9796-953D033635B9}"/>
              </a:ext>
            </a:extLst>
          </p:cNvPr>
          <p:cNvSpPr/>
          <p:nvPr/>
        </p:nvSpPr>
        <p:spPr>
          <a:xfrm>
            <a:off x="3048000" y="245546"/>
            <a:ext cx="6096000" cy="646331"/>
          </a:xfrm>
          <a:prstGeom prst="rect">
            <a:avLst/>
          </a:prstGeom>
        </p:spPr>
        <p:txBody>
          <a:bodyPr>
            <a:spAutoFit/>
          </a:bodyPr>
          <a:lstStyle/>
          <a:p>
            <a:pPr algn="ctr"/>
            <a:r>
              <a:rPr lang="en-US" dirty="0"/>
              <a:t>Major Source Markets</a:t>
            </a:r>
          </a:p>
          <a:p>
            <a:pPr algn="ctr"/>
            <a:endParaRPr lang="en-US" dirty="0"/>
          </a:p>
        </p:txBody>
      </p:sp>
      <p:sp>
        <p:nvSpPr>
          <p:cNvPr id="5" name="TextBox 4">
            <a:extLst>
              <a:ext uri="{FF2B5EF4-FFF2-40B4-BE49-F238E27FC236}">
                <a16:creationId xmlns:a16="http://schemas.microsoft.com/office/drawing/2014/main" id="{BBBECA25-1538-4811-8BBC-6F845A5E47BE}"/>
              </a:ext>
            </a:extLst>
          </p:cNvPr>
          <p:cNvSpPr txBox="1"/>
          <p:nvPr/>
        </p:nvSpPr>
        <p:spPr>
          <a:xfrm>
            <a:off x="8279440" y="6359723"/>
            <a:ext cx="2952090" cy="307777"/>
          </a:xfrm>
          <a:prstGeom prst="rect">
            <a:avLst/>
          </a:prstGeom>
          <a:noFill/>
        </p:spPr>
        <p:txBody>
          <a:bodyPr wrap="none" rtlCol="0">
            <a:spAutoFit/>
          </a:bodyPr>
          <a:lstStyle/>
          <a:p>
            <a:r>
              <a:rPr lang="en-US" sz="1400" dirty="0"/>
              <a:t>Source: Marianas Visitors Authority</a:t>
            </a:r>
          </a:p>
        </p:txBody>
      </p:sp>
    </p:spTree>
    <p:extLst>
      <p:ext uri="{BB962C8B-B14F-4D97-AF65-F5344CB8AC3E}">
        <p14:creationId xmlns:p14="http://schemas.microsoft.com/office/powerpoint/2010/main" val="326799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BE223F-568C-4D75-BD55-6DB5482197D0}"/>
              </a:ext>
            </a:extLst>
          </p:cNvPr>
          <p:cNvSpPr>
            <a:spLocks noGrp="1"/>
          </p:cNvSpPr>
          <p:nvPr>
            <p:ph type="sldNum" sz="quarter" idx="12"/>
          </p:nvPr>
        </p:nvSpPr>
        <p:spPr/>
        <p:txBody>
          <a:bodyPr/>
          <a:lstStyle/>
          <a:p>
            <a:fld id="{5AE1514C-5E56-4738-A1FF-4B1CFD2A3E36}" type="slidenum">
              <a:rPr lang="en-US" smtClean="0"/>
              <a:t>16</a:t>
            </a:fld>
            <a:endParaRPr lang="en-US"/>
          </a:p>
        </p:txBody>
      </p:sp>
      <p:graphicFrame>
        <p:nvGraphicFramePr>
          <p:cNvPr id="3" name="Chart 2">
            <a:extLst>
              <a:ext uri="{FF2B5EF4-FFF2-40B4-BE49-F238E27FC236}">
                <a16:creationId xmlns:a16="http://schemas.microsoft.com/office/drawing/2014/main" id="{10E652B2-58E5-439E-86F7-414387BB22D6}"/>
              </a:ext>
            </a:extLst>
          </p:cNvPr>
          <p:cNvGraphicFramePr>
            <a:graphicFrameLocks/>
          </p:cNvGraphicFramePr>
          <p:nvPr>
            <p:extLst>
              <p:ext uri="{D42A27DB-BD31-4B8C-83A1-F6EECF244321}">
                <p14:modId xmlns:p14="http://schemas.microsoft.com/office/powerpoint/2010/main" val="4042184689"/>
              </p:ext>
            </p:extLst>
          </p:nvPr>
        </p:nvGraphicFramePr>
        <p:xfrm>
          <a:off x="282221" y="671389"/>
          <a:ext cx="11465465" cy="569008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4F1A04F7-B4AE-40D4-AFFA-7CFAED373813}"/>
              </a:ext>
            </a:extLst>
          </p:cNvPr>
          <p:cNvSpPr/>
          <p:nvPr/>
        </p:nvSpPr>
        <p:spPr>
          <a:xfrm>
            <a:off x="3048000" y="245546"/>
            <a:ext cx="6096000" cy="646331"/>
          </a:xfrm>
          <a:prstGeom prst="rect">
            <a:avLst/>
          </a:prstGeom>
        </p:spPr>
        <p:txBody>
          <a:bodyPr>
            <a:spAutoFit/>
          </a:bodyPr>
          <a:lstStyle/>
          <a:p>
            <a:pPr algn="ctr"/>
            <a:r>
              <a:rPr lang="en-US" dirty="0"/>
              <a:t>Competition within the Region Exists</a:t>
            </a:r>
          </a:p>
          <a:p>
            <a:pPr algn="ctr"/>
            <a:endParaRPr lang="en-US" dirty="0"/>
          </a:p>
        </p:txBody>
      </p:sp>
      <p:sp>
        <p:nvSpPr>
          <p:cNvPr id="5" name="TextBox 4">
            <a:extLst>
              <a:ext uri="{FF2B5EF4-FFF2-40B4-BE49-F238E27FC236}">
                <a16:creationId xmlns:a16="http://schemas.microsoft.com/office/drawing/2014/main" id="{ADF814CB-BD36-4F1B-8F55-28EF0306A2C3}"/>
              </a:ext>
            </a:extLst>
          </p:cNvPr>
          <p:cNvSpPr txBox="1"/>
          <p:nvPr/>
        </p:nvSpPr>
        <p:spPr>
          <a:xfrm>
            <a:off x="8279440" y="6359723"/>
            <a:ext cx="3805081" cy="307777"/>
          </a:xfrm>
          <a:prstGeom prst="rect">
            <a:avLst/>
          </a:prstGeom>
          <a:noFill/>
        </p:spPr>
        <p:txBody>
          <a:bodyPr wrap="none" rtlCol="0">
            <a:spAutoFit/>
          </a:bodyPr>
          <a:lstStyle/>
          <a:p>
            <a:r>
              <a:rPr lang="en-US" sz="1400" dirty="0"/>
              <a:t>Source: Guam Hotel &amp; Restaurant Association</a:t>
            </a:r>
          </a:p>
        </p:txBody>
      </p:sp>
    </p:spTree>
    <p:extLst>
      <p:ext uri="{BB962C8B-B14F-4D97-AF65-F5344CB8AC3E}">
        <p14:creationId xmlns:p14="http://schemas.microsoft.com/office/powerpoint/2010/main" val="3536250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AD3BCB-2CCD-49A7-8020-20739DCEF229}"/>
              </a:ext>
            </a:extLst>
          </p:cNvPr>
          <p:cNvSpPr>
            <a:spLocks noGrp="1"/>
          </p:cNvSpPr>
          <p:nvPr>
            <p:ph type="sldNum" sz="quarter" idx="12"/>
          </p:nvPr>
        </p:nvSpPr>
        <p:spPr/>
        <p:txBody>
          <a:bodyPr/>
          <a:lstStyle/>
          <a:p>
            <a:fld id="{5AE1514C-5E56-4738-A1FF-4B1CFD2A3E36}" type="slidenum">
              <a:rPr lang="en-US" smtClean="0"/>
              <a:t>17</a:t>
            </a:fld>
            <a:endParaRPr lang="en-US"/>
          </a:p>
        </p:txBody>
      </p:sp>
      <p:sp>
        <p:nvSpPr>
          <p:cNvPr id="5" name="Rectangle 4">
            <a:extLst>
              <a:ext uri="{FF2B5EF4-FFF2-40B4-BE49-F238E27FC236}">
                <a16:creationId xmlns:a16="http://schemas.microsoft.com/office/drawing/2014/main" id="{83D4D54B-54EE-4240-A377-564F6673F0EA}"/>
              </a:ext>
            </a:extLst>
          </p:cNvPr>
          <p:cNvSpPr/>
          <p:nvPr/>
        </p:nvSpPr>
        <p:spPr>
          <a:xfrm>
            <a:off x="3048000" y="245546"/>
            <a:ext cx="6096000" cy="646331"/>
          </a:xfrm>
          <a:prstGeom prst="rect">
            <a:avLst/>
          </a:prstGeom>
        </p:spPr>
        <p:txBody>
          <a:bodyPr>
            <a:spAutoFit/>
          </a:bodyPr>
          <a:lstStyle/>
          <a:p>
            <a:pPr algn="ctr"/>
            <a:r>
              <a:rPr lang="en-US" dirty="0"/>
              <a:t>Competition within the Region Exists</a:t>
            </a:r>
          </a:p>
          <a:p>
            <a:pPr algn="ctr"/>
            <a:endParaRPr lang="en-US" dirty="0"/>
          </a:p>
        </p:txBody>
      </p:sp>
      <p:graphicFrame>
        <p:nvGraphicFramePr>
          <p:cNvPr id="6" name="Chart 5">
            <a:extLst>
              <a:ext uri="{FF2B5EF4-FFF2-40B4-BE49-F238E27FC236}">
                <a16:creationId xmlns:a16="http://schemas.microsoft.com/office/drawing/2014/main" id="{9E10829D-A7AB-449A-A72E-257728D8690E}"/>
              </a:ext>
            </a:extLst>
          </p:cNvPr>
          <p:cNvGraphicFramePr>
            <a:graphicFrameLocks/>
          </p:cNvGraphicFramePr>
          <p:nvPr>
            <p:extLst>
              <p:ext uri="{D42A27DB-BD31-4B8C-83A1-F6EECF244321}">
                <p14:modId xmlns:p14="http://schemas.microsoft.com/office/powerpoint/2010/main" val="2991022159"/>
              </p:ext>
            </p:extLst>
          </p:nvPr>
        </p:nvGraphicFramePr>
        <p:xfrm>
          <a:off x="245806" y="796413"/>
          <a:ext cx="11582400" cy="55355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B5A1A71-1A43-4302-8781-8D6442FB3567}"/>
              </a:ext>
            </a:extLst>
          </p:cNvPr>
          <p:cNvSpPr txBox="1"/>
          <p:nvPr/>
        </p:nvSpPr>
        <p:spPr>
          <a:xfrm>
            <a:off x="8279440" y="6359723"/>
            <a:ext cx="3805081" cy="307777"/>
          </a:xfrm>
          <a:prstGeom prst="rect">
            <a:avLst/>
          </a:prstGeom>
          <a:noFill/>
        </p:spPr>
        <p:txBody>
          <a:bodyPr wrap="none" rtlCol="0">
            <a:spAutoFit/>
          </a:bodyPr>
          <a:lstStyle/>
          <a:p>
            <a:r>
              <a:rPr lang="en-US" sz="1400" dirty="0"/>
              <a:t>Source: Guam Hotel &amp; Restaurant Association</a:t>
            </a:r>
          </a:p>
        </p:txBody>
      </p:sp>
    </p:spTree>
    <p:extLst>
      <p:ext uri="{BB962C8B-B14F-4D97-AF65-F5344CB8AC3E}">
        <p14:creationId xmlns:p14="http://schemas.microsoft.com/office/powerpoint/2010/main" val="344097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ABF998B-A2FC-4FAE-B0BF-E7983E53F78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1946" r="22920" b="17823"/>
          <a:stretch/>
        </p:blipFill>
        <p:spPr>
          <a:xfrm>
            <a:off x="6042284" y="0"/>
            <a:ext cx="6149715" cy="6858000"/>
          </a:xfrm>
        </p:spPr>
      </p:pic>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18</a:t>
            </a:fld>
            <a:endParaRPr lang="en-US" dirty="0"/>
          </a:p>
        </p:txBody>
      </p:sp>
      <p:sp>
        <p:nvSpPr>
          <p:cNvPr id="7" name="Text Placeholder 6"/>
          <p:cNvSpPr>
            <a:spLocks noGrp="1"/>
          </p:cNvSpPr>
          <p:nvPr>
            <p:ph type="body" sz="quarter" idx="11"/>
          </p:nvPr>
        </p:nvSpPr>
        <p:spPr>
          <a:xfrm>
            <a:off x="0" y="3429000"/>
            <a:ext cx="6129338" cy="3281924"/>
          </a:xfrm>
        </p:spPr>
        <p:txBody>
          <a:bodyPr/>
          <a:lstStyle/>
          <a:p>
            <a:r>
              <a:rPr lang="en-US" dirty="0"/>
              <a:t>Market Failure Corrections</a:t>
            </a:r>
          </a:p>
          <a:p>
            <a:pPr lvl="1"/>
            <a:r>
              <a:rPr lang="en-US" sz="2400" dirty="0"/>
              <a:t>And capital injections into the wider economy</a:t>
            </a:r>
          </a:p>
          <a:p>
            <a:pPr lvl="1"/>
            <a:endParaRPr lang="en-US" sz="2400" dirty="0"/>
          </a:p>
          <a:p>
            <a:pPr lvl="1"/>
            <a:r>
              <a:rPr lang="en-US" sz="2400" dirty="0"/>
              <a:t>Government Expenditures stimulate economic growth</a:t>
            </a:r>
            <a:endParaRPr lang="en-US" dirty="0"/>
          </a:p>
          <a:p>
            <a:pPr lvl="1"/>
            <a:endParaRPr lang="en-US" dirty="0"/>
          </a:p>
        </p:txBody>
      </p:sp>
      <p:sp>
        <p:nvSpPr>
          <p:cNvPr id="13" name="Content Placeholder 12"/>
          <p:cNvSpPr>
            <a:spLocks noGrp="1"/>
          </p:cNvSpPr>
          <p:nvPr>
            <p:ph idx="18"/>
          </p:nvPr>
        </p:nvSpPr>
        <p:spPr/>
        <p:txBody>
          <a:bodyPr/>
          <a:lstStyle/>
          <a:p>
            <a:r>
              <a:rPr lang="en-US"/>
              <a:t>4</a:t>
            </a:r>
            <a:endParaRPr lang="en-US" dirty="0"/>
          </a:p>
        </p:txBody>
      </p:sp>
      <p:sp>
        <p:nvSpPr>
          <p:cNvPr id="14" name="Text Placeholder 13"/>
          <p:cNvSpPr>
            <a:spLocks noGrp="1"/>
          </p:cNvSpPr>
          <p:nvPr>
            <p:ph type="body" sz="quarter" idx="19"/>
          </p:nvPr>
        </p:nvSpPr>
        <p:spPr>
          <a:xfrm>
            <a:off x="169069" y="1554163"/>
            <a:ext cx="5791200" cy="590931"/>
          </a:xfrm>
        </p:spPr>
        <p:txBody>
          <a:bodyPr/>
          <a:lstStyle/>
          <a:p>
            <a:r>
              <a:rPr lang="en-US" dirty="0"/>
              <a:t>Government Expenditures</a:t>
            </a:r>
          </a:p>
        </p:txBody>
      </p:sp>
    </p:spTree>
    <p:extLst>
      <p:ext uri="{BB962C8B-B14F-4D97-AF65-F5344CB8AC3E}">
        <p14:creationId xmlns:p14="http://schemas.microsoft.com/office/powerpoint/2010/main" val="686721801"/>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BF801B-EA53-4F7C-9BED-3AC0C5E80048}"/>
              </a:ext>
            </a:extLst>
          </p:cNvPr>
          <p:cNvSpPr>
            <a:spLocks noGrp="1"/>
          </p:cNvSpPr>
          <p:nvPr>
            <p:ph type="sldNum" sz="quarter" idx="4294967295"/>
          </p:nvPr>
        </p:nvSpPr>
        <p:spPr>
          <a:xfrm>
            <a:off x="11668125" y="6484938"/>
            <a:ext cx="523875" cy="365125"/>
          </a:xfrm>
        </p:spPr>
        <p:txBody>
          <a:bodyPr/>
          <a:lstStyle/>
          <a:p>
            <a:fld id="{4997E989-D798-4C62-8E93-3D2D613C2488}" type="slidenum">
              <a:rPr lang="en-US" smtClean="0"/>
              <a:pPr/>
              <a:t>19</a:t>
            </a:fld>
            <a:endParaRPr lang="en-US"/>
          </a:p>
        </p:txBody>
      </p:sp>
      <p:graphicFrame>
        <p:nvGraphicFramePr>
          <p:cNvPr id="7" name="Chart 6">
            <a:extLst>
              <a:ext uri="{FF2B5EF4-FFF2-40B4-BE49-F238E27FC236}">
                <a16:creationId xmlns:a16="http://schemas.microsoft.com/office/drawing/2014/main" id="{2CC5781D-E31E-4490-91EF-977A2D42948E}"/>
              </a:ext>
            </a:extLst>
          </p:cNvPr>
          <p:cNvGraphicFramePr>
            <a:graphicFrameLocks/>
          </p:cNvGraphicFramePr>
          <p:nvPr>
            <p:extLst>
              <p:ext uri="{D42A27DB-BD31-4B8C-83A1-F6EECF244321}">
                <p14:modId xmlns:p14="http://schemas.microsoft.com/office/powerpoint/2010/main" val="3161345980"/>
              </p:ext>
            </p:extLst>
          </p:nvPr>
        </p:nvGraphicFramePr>
        <p:xfrm>
          <a:off x="178929" y="1056480"/>
          <a:ext cx="11698439" cy="542845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CFF6AD9D-2745-40CE-86C1-21E47A1B04E8}"/>
              </a:ext>
            </a:extLst>
          </p:cNvPr>
          <p:cNvSpPr/>
          <p:nvPr/>
        </p:nvSpPr>
        <p:spPr>
          <a:xfrm>
            <a:off x="3048000" y="245546"/>
            <a:ext cx="6096000" cy="646331"/>
          </a:xfrm>
          <a:prstGeom prst="rect">
            <a:avLst/>
          </a:prstGeom>
        </p:spPr>
        <p:txBody>
          <a:bodyPr>
            <a:spAutoFit/>
          </a:bodyPr>
          <a:lstStyle/>
          <a:p>
            <a:pPr algn="ctr"/>
            <a:r>
              <a:rPr lang="en-US" dirty="0"/>
              <a:t>Economic Impact of OIA Payments</a:t>
            </a:r>
          </a:p>
          <a:p>
            <a:pPr algn="ctr"/>
            <a:endParaRPr lang="en-US" dirty="0"/>
          </a:p>
        </p:txBody>
      </p:sp>
      <p:sp>
        <p:nvSpPr>
          <p:cNvPr id="5" name="TextBox 4">
            <a:extLst>
              <a:ext uri="{FF2B5EF4-FFF2-40B4-BE49-F238E27FC236}">
                <a16:creationId xmlns:a16="http://schemas.microsoft.com/office/drawing/2014/main" id="{1AE28438-D0F6-4345-967B-CE496D72D888}"/>
              </a:ext>
            </a:extLst>
          </p:cNvPr>
          <p:cNvSpPr txBox="1"/>
          <p:nvPr/>
        </p:nvSpPr>
        <p:spPr>
          <a:xfrm>
            <a:off x="8072287" y="6484937"/>
            <a:ext cx="2886111" cy="307777"/>
          </a:xfrm>
          <a:prstGeom prst="rect">
            <a:avLst/>
          </a:prstGeom>
          <a:noFill/>
        </p:spPr>
        <p:txBody>
          <a:bodyPr wrap="none" rtlCol="0">
            <a:spAutoFit/>
          </a:bodyPr>
          <a:lstStyle/>
          <a:p>
            <a:r>
              <a:rPr lang="en-US" sz="1400" dirty="0"/>
              <a:t>Source: US Office of Insular Affairs</a:t>
            </a:r>
          </a:p>
        </p:txBody>
      </p:sp>
    </p:spTree>
    <p:extLst>
      <p:ext uri="{BB962C8B-B14F-4D97-AF65-F5344CB8AC3E}">
        <p14:creationId xmlns:p14="http://schemas.microsoft.com/office/powerpoint/2010/main" val="163021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4" name="Text Placeholder 13"/>
          <p:cNvSpPr>
            <a:spLocks noGrp="1"/>
          </p:cNvSpPr>
          <p:nvPr>
            <p:ph type="body" sz="quarter" idx="10"/>
          </p:nvPr>
        </p:nvSpPr>
        <p:spPr>
          <a:xfrm>
            <a:off x="954117" y="3188934"/>
            <a:ext cx="4332514" cy="480131"/>
          </a:xfrm>
        </p:spPr>
        <p:txBody>
          <a:bodyPr/>
          <a:lstStyle/>
          <a:p>
            <a:r>
              <a:rPr lang="en-US" dirty="0"/>
              <a:t>What is Hive Analytics?</a:t>
            </a:r>
          </a:p>
        </p:txBody>
      </p:sp>
      <p:sp>
        <p:nvSpPr>
          <p:cNvPr id="15" name="Text Placeholder 14"/>
          <p:cNvSpPr>
            <a:spLocks noGrp="1"/>
          </p:cNvSpPr>
          <p:nvPr>
            <p:ph type="body" sz="quarter" idx="11"/>
          </p:nvPr>
        </p:nvSpPr>
        <p:spPr>
          <a:xfrm>
            <a:off x="6096000" y="419100"/>
            <a:ext cx="5671764" cy="1292149"/>
          </a:xfrm>
        </p:spPr>
        <p:txBody>
          <a:bodyPr/>
          <a:lstStyle/>
          <a:p>
            <a:r>
              <a:rPr lang="en-US" dirty="0"/>
              <a:t>Our mission</a:t>
            </a:r>
          </a:p>
          <a:p>
            <a:pPr lvl="1"/>
            <a:r>
              <a:rPr lang="en-US" dirty="0"/>
              <a:t>To create a comprehensive understanding of the CNMI economy in order to promote data driven solutions in the public and private sector.</a:t>
            </a:r>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rPr>
              <a:t>INTRODUCTION</a:t>
            </a:r>
          </a:p>
        </p:txBody>
      </p:sp>
      <p:sp>
        <p:nvSpPr>
          <p:cNvPr id="21" name="Text Placeholder 20"/>
          <p:cNvSpPr>
            <a:spLocks noGrp="1"/>
          </p:cNvSpPr>
          <p:nvPr>
            <p:ph type="body" sz="quarter" idx="12"/>
          </p:nvPr>
        </p:nvSpPr>
        <p:spPr>
          <a:xfrm>
            <a:off x="6096000" y="2599498"/>
            <a:ext cx="5671764" cy="1569148"/>
          </a:xfrm>
        </p:spPr>
        <p:txBody>
          <a:bodyPr/>
          <a:lstStyle/>
          <a:p>
            <a:r>
              <a:rPr lang="en-US" dirty="0"/>
              <a:t>What we do</a:t>
            </a:r>
          </a:p>
          <a:p>
            <a:pPr lvl="1"/>
            <a:r>
              <a:rPr lang="en-US" dirty="0"/>
              <a:t>We provide the public and private sector a range of economic and statistical methods to create a better picture of the environment and context which decisions are made</a:t>
            </a:r>
          </a:p>
        </p:txBody>
      </p:sp>
      <p:sp>
        <p:nvSpPr>
          <p:cNvPr id="22" name="Text Placeholder 21"/>
          <p:cNvSpPr>
            <a:spLocks noGrp="1"/>
          </p:cNvSpPr>
          <p:nvPr>
            <p:ph type="body" sz="quarter" idx="13"/>
          </p:nvPr>
        </p:nvSpPr>
        <p:spPr>
          <a:xfrm>
            <a:off x="6096000" y="4779896"/>
            <a:ext cx="5671764" cy="1439368"/>
          </a:xfrm>
        </p:spPr>
        <p:txBody>
          <a:bodyPr/>
          <a:lstStyle/>
          <a:p>
            <a:r>
              <a:rPr lang="en-US" dirty="0"/>
              <a:t>How we do it</a:t>
            </a:r>
          </a:p>
          <a:p>
            <a:r>
              <a:rPr lang="en-US" b="0" dirty="0"/>
              <a:t>Ask the right questions. Find the available data. Develop the models. Apply the findings</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2</a:t>
            </a:fld>
            <a:endParaRPr lang="en-US"/>
          </a:p>
        </p:txBody>
      </p:sp>
    </p:spTree>
    <p:extLst>
      <p:ext uri="{BB962C8B-B14F-4D97-AF65-F5344CB8AC3E}">
        <p14:creationId xmlns:p14="http://schemas.microsoft.com/office/powerpoint/2010/main" val="22180498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14">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childTnLst>
                                </p:cTn>
                              </p:par>
                            </p:childTnLst>
                          </p:cTn>
                        </p:par>
                        <p:par>
                          <p:cTn id="19" fill="hold">
                            <p:stCondLst>
                              <p:cond delay="2250"/>
                            </p:stCondLst>
                            <p:childTnLst>
                              <p:par>
                                <p:cTn id="20" presetID="10" presetClass="entr" presetSubtype="0" fill="hold" grpId="0" nodeType="afterEffect">
                                  <p:stCondLst>
                                    <p:cond delay="25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750"/>
                                        <p:tgtEl>
                                          <p:spTgt spid="21"/>
                                        </p:tgtEl>
                                      </p:cBhvr>
                                    </p:animEffect>
                                  </p:childTnLst>
                                </p:cTn>
                              </p:par>
                            </p:childTnLst>
                          </p:cTn>
                        </p:par>
                        <p:par>
                          <p:cTn id="23" fill="hold">
                            <p:stCondLst>
                              <p:cond delay="3250"/>
                            </p:stCondLst>
                            <p:childTnLst>
                              <p:par>
                                <p:cTn id="24" presetID="10" presetClass="entr" presetSubtype="0" fill="hold" grpId="0" nodeType="afterEffect">
                                  <p:stCondLst>
                                    <p:cond delay="25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15" grpId="0"/>
      <p:bldP spid="32"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9684D5D-2BFE-4487-BBFC-4538B0A94C2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l="22223" r="22223"/>
          <a:stretch>
            <a:fillRect/>
          </a:stretch>
        </p:blipFill>
        <p:spPr/>
      </p:pic>
      <p:sp>
        <p:nvSpPr>
          <p:cNvPr id="2" name="Slide Number Placeholder 1"/>
          <p:cNvSpPr>
            <a:spLocks noGrp="1"/>
          </p:cNvSpPr>
          <p:nvPr>
            <p:ph type="sldNum" sz="quarter" idx="4"/>
          </p:nvPr>
        </p:nvSpPr>
        <p:spPr>
          <a:xfrm>
            <a:off x="11696726" y="6484937"/>
            <a:ext cx="533348" cy="365125"/>
          </a:xfrm>
        </p:spPr>
        <p:txBody>
          <a:bodyPr/>
          <a:lstStyle/>
          <a:p>
            <a:fld id="{5AE1514C-5E56-4738-A1FF-4B1CFD2A3E36}" type="slidenum">
              <a:rPr lang="en-US" smtClean="0"/>
              <a:pPr/>
              <a:t>20</a:t>
            </a:fld>
            <a:endParaRPr lang="en-US"/>
          </a:p>
        </p:txBody>
      </p:sp>
      <p:sp>
        <p:nvSpPr>
          <p:cNvPr id="11" name="Text Placeholder 10"/>
          <p:cNvSpPr>
            <a:spLocks noGrp="1"/>
          </p:cNvSpPr>
          <p:nvPr>
            <p:ph type="body" sz="quarter" idx="11"/>
          </p:nvPr>
        </p:nvSpPr>
        <p:spPr>
          <a:xfrm>
            <a:off x="6096000" y="3429000"/>
            <a:ext cx="6096000" cy="2957733"/>
          </a:xfrm>
        </p:spPr>
        <p:txBody>
          <a:bodyPr/>
          <a:lstStyle/>
          <a:p>
            <a:r>
              <a:rPr lang="en-US" dirty="0"/>
              <a:t>Critical Limitation on Growth</a:t>
            </a:r>
          </a:p>
          <a:p>
            <a:pPr lvl="2"/>
            <a:r>
              <a:rPr lang="en-US" dirty="0"/>
              <a:t>Labor is an essential factor of production for any economy. Without workers, especially in a service based economy, you have no growth</a:t>
            </a:r>
          </a:p>
        </p:txBody>
      </p:sp>
      <p:sp>
        <p:nvSpPr>
          <p:cNvPr id="8" name="Text Placeholder 7"/>
          <p:cNvSpPr>
            <a:spLocks noGrp="1"/>
          </p:cNvSpPr>
          <p:nvPr>
            <p:ph type="body" sz="quarter" idx="19"/>
          </p:nvPr>
        </p:nvSpPr>
        <p:spPr>
          <a:xfrm>
            <a:off x="6180534" y="1554163"/>
            <a:ext cx="5791200" cy="590931"/>
          </a:xfrm>
        </p:spPr>
        <p:txBody>
          <a:bodyPr/>
          <a:lstStyle/>
          <a:p>
            <a:r>
              <a:rPr lang="en-US" dirty="0"/>
              <a:t>Labor</a:t>
            </a:r>
          </a:p>
        </p:txBody>
      </p:sp>
      <p:sp>
        <p:nvSpPr>
          <p:cNvPr id="20" name="Content Placeholder 19"/>
          <p:cNvSpPr>
            <a:spLocks noGrp="1"/>
          </p:cNvSpPr>
          <p:nvPr>
            <p:ph idx="18"/>
          </p:nvPr>
        </p:nvSpPr>
        <p:spPr/>
        <p:txBody>
          <a:bodyPr/>
          <a:lstStyle/>
          <a:p>
            <a:r>
              <a:rPr lang="en-US" dirty="0"/>
              <a:t>5</a:t>
            </a:r>
          </a:p>
        </p:txBody>
      </p:sp>
      <p:sp>
        <p:nvSpPr>
          <p:cNvPr id="7" name="Rectangle 6"/>
          <p:cNvSpPr/>
          <p:nvPr/>
        </p:nvSpPr>
        <p:spPr>
          <a:xfrm>
            <a:off x="1" y="0"/>
            <a:ext cx="6094443" cy="6858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7918218"/>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FC4FE6-613A-4D3F-9358-E0326321A8AD}"/>
              </a:ext>
            </a:extLst>
          </p:cNvPr>
          <p:cNvSpPr>
            <a:spLocks noGrp="1"/>
          </p:cNvSpPr>
          <p:nvPr>
            <p:ph type="sldNum" sz="quarter" idx="12"/>
          </p:nvPr>
        </p:nvSpPr>
        <p:spPr/>
        <p:txBody>
          <a:bodyPr/>
          <a:lstStyle/>
          <a:p>
            <a:fld id="{5AE1514C-5E56-4738-A1FF-4B1CFD2A3E36}" type="slidenum">
              <a:rPr lang="en-US" smtClean="0"/>
              <a:t>21</a:t>
            </a:fld>
            <a:endParaRPr lang="en-US"/>
          </a:p>
        </p:txBody>
      </p:sp>
      <p:graphicFrame>
        <p:nvGraphicFramePr>
          <p:cNvPr id="3" name="Chart 2">
            <a:extLst>
              <a:ext uri="{FF2B5EF4-FFF2-40B4-BE49-F238E27FC236}">
                <a16:creationId xmlns:a16="http://schemas.microsoft.com/office/drawing/2014/main" id="{DD864F0D-EC3E-461E-A0EB-9CA63EA566C6}"/>
              </a:ext>
            </a:extLst>
          </p:cNvPr>
          <p:cNvGraphicFramePr>
            <a:graphicFrameLocks/>
          </p:cNvGraphicFramePr>
          <p:nvPr>
            <p:extLst>
              <p:ext uri="{D42A27DB-BD31-4B8C-83A1-F6EECF244321}">
                <p14:modId xmlns:p14="http://schemas.microsoft.com/office/powerpoint/2010/main" val="3329994314"/>
              </p:ext>
            </p:extLst>
          </p:nvPr>
        </p:nvGraphicFramePr>
        <p:xfrm>
          <a:off x="274313" y="935331"/>
          <a:ext cx="11473374" cy="545563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3B7EBE85-731B-40B9-BD75-963578C9414C}"/>
              </a:ext>
            </a:extLst>
          </p:cNvPr>
          <p:cNvSpPr/>
          <p:nvPr/>
        </p:nvSpPr>
        <p:spPr>
          <a:xfrm>
            <a:off x="3048000" y="245546"/>
            <a:ext cx="6096000" cy="646331"/>
          </a:xfrm>
          <a:prstGeom prst="rect">
            <a:avLst/>
          </a:prstGeom>
        </p:spPr>
        <p:txBody>
          <a:bodyPr>
            <a:spAutoFit/>
          </a:bodyPr>
          <a:lstStyle/>
          <a:p>
            <a:pPr algn="ctr"/>
            <a:r>
              <a:rPr lang="en-US" dirty="0"/>
              <a:t>CNMI Labor Force – Foreign and Domestic Workers</a:t>
            </a:r>
          </a:p>
          <a:p>
            <a:pPr algn="ctr"/>
            <a:endParaRPr lang="en-US" dirty="0"/>
          </a:p>
        </p:txBody>
      </p:sp>
    </p:spTree>
    <p:extLst>
      <p:ext uri="{BB962C8B-B14F-4D97-AF65-F5344CB8AC3E}">
        <p14:creationId xmlns:p14="http://schemas.microsoft.com/office/powerpoint/2010/main" val="2028031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0C8575-60BB-458E-B0F8-29F25A159FC5}"/>
              </a:ext>
            </a:extLst>
          </p:cNvPr>
          <p:cNvSpPr>
            <a:spLocks noGrp="1"/>
          </p:cNvSpPr>
          <p:nvPr>
            <p:ph type="sldNum" sz="quarter" idx="12"/>
          </p:nvPr>
        </p:nvSpPr>
        <p:spPr/>
        <p:txBody>
          <a:bodyPr/>
          <a:lstStyle/>
          <a:p>
            <a:fld id="{5AE1514C-5E56-4738-A1FF-4B1CFD2A3E36}" type="slidenum">
              <a:rPr lang="en-US" smtClean="0"/>
              <a:t>22</a:t>
            </a:fld>
            <a:endParaRPr lang="en-US"/>
          </a:p>
        </p:txBody>
      </p:sp>
      <p:graphicFrame>
        <p:nvGraphicFramePr>
          <p:cNvPr id="3" name="Chart 2">
            <a:extLst>
              <a:ext uri="{FF2B5EF4-FFF2-40B4-BE49-F238E27FC236}">
                <a16:creationId xmlns:a16="http://schemas.microsoft.com/office/drawing/2014/main" id="{D9BCF24C-DC02-4877-9FE0-3733B3CDE24E}"/>
              </a:ext>
            </a:extLst>
          </p:cNvPr>
          <p:cNvGraphicFramePr>
            <a:graphicFrameLocks/>
          </p:cNvGraphicFramePr>
          <p:nvPr>
            <p:extLst>
              <p:ext uri="{D42A27DB-BD31-4B8C-83A1-F6EECF244321}">
                <p14:modId xmlns:p14="http://schemas.microsoft.com/office/powerpoint/2010/main" val="3182368926"/>
              </p:ext>
            </p:extLst>
          </p:nvPr>
        </p:nvGraphicFramePr>
        <p:xfrm>
          <a:off x="240890" y="868368"/>
          <a:ext cx="11506797" cy="567567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464A5FE1-6CE8-487C-9DEA-BBF3B0969699}"/>
              </a:ext>
            </a:extLst>
          </p:cNvPr>
          <p:cNvSpPr/>
          <p:nvPr/>
        </p:nvSpPr>
        <p:spPr>
          <a:xfrm>
            <a:off x="3048000" y="245546"/>
            <a:ext cx="6096000" cy="646331"/>
          </a:xfrm>
          <a:prstGeom prst="rect">
            <a:avLst/>
          </a:prstGeom>
        </p:spPr>
        <p:txBody>
          <a:bodyPr>
            <a:spAutoFit/>
          </a:bodyPr>
          <a:lstStyle/>
          <a:p>
            <a:pPr algn="ctr"/>
            <a:r>
              <a:rPr lang="en-US" dirty="0"/>
              <a:t>GDP &amp; US Worker Growth</a:t>
            </a:r>
          </a:p>
          <a:p>
            <a:pPr algn="ctr"/>
            <a:endParaRPr lang="en-US" dirty="0"/>
          </a:p>
        </p:txBody>
      </p:sp>
    </p:spTree>
    <p:extLst>
      <p:ext uri="{BB962C8B-B14F-4D97-AF65-F5344CB8AC3E}">
        <p14:creationId xmlns:p14="http://schemas.microsoft.com/office/powerpoint/2010/main" val="118093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CE319C-D9F9-404C-93B6-146FCF916789}"/>
              </a:ext>
            </a:extLst>
          </p:cNvPr>
          <p:cNvSpPr>
            <a:spLocks noGrp="1"/>
          </p:cNvSpPr>
          <p:nvPr>
            <p:ph type="sldNum" sz="quarter" idx="12"/>
          </p:nvPr>
        </p:nvSpPr>
        <p:spPr/>
        <p:txBody>
          <a:bodyPr/>
          <a:lstStyle/>
          <a:p>
            <a:fld id="{5AE1514C-5E56-4738-A1FF-4B1CFD2A3E36}" type="slidenum">
              <a:rPr lang="en-US" smtClean="0"/>
              <a:t>23</a:t>
            </a:fld>
            <a:endParaRPr lang="en-US"/>
          </a:p>
        </p:txBody>
      </p:sp>
      <p:graphicFrame>
        <p:nvGraphicFramePr>
          <p:cNvPr id="3" name="Chart 2">
            <a:extLst>
              <a:ext uri="{FF2B5EF4-FFF2-40B4-BE49-F238E27FC236}">
                <a16:creationId xmlns:a16="http://schemas.microsoft.com/office/drawing/2014/main" id="{46E9BF59-5D00-442C-B76B-B7E2719488A8}"/>
              </a:ext>
            </a:extLst>
          </p:cNvPr>
          <p:cNvGraphicFramePr>
            <a:graphicFrameLocks/>
          </p:cNvGraphicFramePr>
          <p:nvPr>
            <p:extLst>
              <p:ext uri="{D42A27DB-BD31-4B8C-83A1-F6EECF244321}">
                <p14:modId xmlns:p14="http://schemas.microsoft.com/office/powerpoint/2010/main" val="1208421873"/>
              </p:ext>
            </p:extLst>
          </p:nvPr>
        </p:nvGraphicFramePr>
        <p:xfrm>
          <a:off x="732502" y="685799"/>
          <a:ext cx="10859729" cy="577958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85D9FA8F-3EE1-4389-B25C-F4366D109A11}"/>
              </a:ext>
            </a:extLst>
          </p:cNvPr>
          <p:cNvSpPr/>
          <p:nvPr/>
        </p:nvSpPr>
        <p:spPr>
          <a:xfrm>
            <a:off x="3048000" y="245546"/>
            <a:ext cx="6096000" cy="646331"/>
          </a:xfrm>
          <a:prstGeom prst="rect">
            <a:avLst/>
          </a:prstGeom>
        </p:spPr>
        <p:txBody>
          <a:bodyPr>
            <a:spAutoFit/>
          </a:bodyPr>
          <a:lstStyle/>
          <a:p>
            <a:pPr algn="ctr"/>
            <a:r>
              <a:rPr lang="en-US" dirty="0"/>
              <a:t>GDP per Worker</a:t>
            </a:r>
          </a:p>
          <a:p>
            <a:pPr algn="ctr"/>
            <a:endParaRPr lang="en-US" dirty="0"/>
          </a:p>
        </p:txBody>
      </p:sp>
    </p:spTree>
    <p:extLst>
      <p:ext uri="{BB962C8B-B14F-4D97-AF65-F5344CB8AC3E}">
        <p14:creationId xmlns:p14="http://schemas.microsoft.com/office/powerpoint/2010/main" val="2475917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EB2F34-9EDC-4A81-93B3-50056BB62C3A}"/>
              </a:ext>
            </a:extLst>
          </p:cNvPr>
          <p:cNvSpPr>
            <a:spLocks noGrp="1"/>
          </p:cNvSpPr>
          <p:nvPr>
            <p:ph type="sldNum" sz="quarter" idx="12"/>
          </p:nvPr>
        </p:nvSpPr>
        <p:spPr/>
        <p:txBody>
          <a:bodyPr/>
          <a:lstStyle/>
          <a:p>
            <a:fld id="{5AE1514C-5E56-4738-A1FF-4B1CFD2A3E36}" type="slidenum">
              <a:rPr lang="en-US" smtClean="0"/>
              <a:t>24</a:t>
            </a:fld>
            <a:endParaRPr lang="en-US"/>
          </a:p>
        </p:txBody>
      </p:sp>
      <p:graphicFrame>
        <p:nvGraphicFramePr>
          <p:cNvPr id="3" name="Chart 2">
            <a:extLst>
              <a:ext uri="{FF2B5EF4-FFF2-40B4-BE49-F238E27FC236}">
                <a16:creationId xmlns:a16="http://schemas.microsoft.com/office/drawing/2014/main" id="{C55FB3D5-00F3-4299-8B91-1A4456227DD9}"/>
              </a:ext>
            </a:extLst>
          </p:cNvPr>
          <p:cNvGraphicFramePr>
            <a:graphicFrameLocks/>
          </p:cNvGraphicFramePr>
          <p:nvPr>
            <p:extLst>
              <p:ext uri="{D42A27DB-BD31-4B8C-83A1-F6EECF244321}">
                <p14:modId xmlns:p14="http://schemas.microsoft.com/office/powerpoint/2010/main" val="673983718"/>
              </p:ext>
            </p:extLst>
          </p:nvPr>
        </p:nvGraphicFramePr>
        <p:xfrm>
          <a:off x="461962" y="1032367"/>
          <a:ext cx="11285725" cy="543301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BE3D318B-7421-413E-B90E-DC7AC5C0AA49}"/>
              </a:ext>
            </a:extLst>
          </p:cNvPr>
          <p:cNvSpPr/>
          <p:nvPr/>
        </p:nvSpPr>
        <p:spPr>
          <a:xfrm>
            <a:off x="3048000" y="245546"/>
            <a:ext cx="6096000" cy="646331"/>
          </a:xfrm>
          <a:prstGeom prst="rect">
            <a:avLst/>
          </a:prstGeom>
        </p:spPr>
        <p:txBody>
          <a:bodyPr>
            <a:spAutoFit/>
          </a:bodyPr>
          <a:lstStyle/>
          <a:p>
            <a:pPr algn="ctr"/>
            <a:r>
              <a:rPr lang="en-US" dirty="0"/>
              <a:t>CW-1 Numerical Limitations</a:t>
            </a:r>
          </a:p>
          <a:p>
            <a:pPr algn="ctr"/>
            <a:endParaRPr lang="en-US" dirty="0"/>
          </a:p>
        </p:txBody>
      </p:sp>
    </p:spTree>
    <p:extLst>
      <p:ext uri="{BB962C8B-B14F-4D97-AF65-F5344CB8AC3E}">
        <p14:creationId xmlns:p14="http://schemas.microsoft.com/office/powerpoint/2010/main" val="477963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304800" y="2496437"/>
            <a:ext cx="11887200" cy="1865126"/>
          </a:xfrm>
        </p:spPr>
        <p:txBody>
          <a:bodyPr/>
          <a:lstStyle/>
          <a:p>
            <a:r>
              <a:rPr lang="en-US" sz="3200" b="1" dirty="0"/>
              <a:t>“</a:t>
            </a:r>
            <a:r>
              <a:rPr lang="en-US" sz="3200" dirty="0"/>
              <a:t>The current number of unemployed domestic workers is insufficient to replace the existing CW-1 workers or to fill all the </a:t>
            </a:r>
            <a:r>
              <a:rPr lang="en-US" sz="3200" dirty="0" err="1"/>
              <a:t>nonconstruction</a:t>
            </a:r>
            <a:r>
              <a:rPr lang="en-US" sz="3200" dirty="0"/>
              <a:t> jobs that planned development projects are expected to create once their business operations commence.”</a:t>
            </a:r>
          </a:p>
        </p:txBody>
      </p:sp>
      <p:sp>
        <p:nvSpPr>
          <p:cNvPr id="3" name="Text Placeholder 2"/>
          <p:cNvSpPr>
            <a:spLocks noGrp="1"/>
          </p:cNvSpPr>
          <p:nvPr>
            <p:ph type="body" sz="quarter" idx="14"/>
          </p:nvPr>
        </p:nvSpPr>
        <p:spPr>
          <a:xfrm>
            <a:off x="3865562" y="5276808"/>
            <a:ext cx="8097838" cy="369332"/>
          </a:xfrm>
        </p:spPr>
        <p:txBody>
          <a:bodyPr/>
          <a:lstStyle/>
          <a:p>
            <a:r>
              <a:rPr lang="en-US" dirty="0"/>
              <a:t>—U.S. Government Accountability Office</a:t>
            </a:r>
          </a:p>
        </p:txBody>
      </p:sp>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25</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Tree>
    <p:extLst>
      <p:ext uri="{BB962C8B-B14F-4D97-AF65-F5344CB8AC3E}">
        <p14:creationId xmlns:p14="http://schemas.microsoft.com/office/powerpoint/2010/main" val="1901790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6096000" y="1962443"/>
            <a:ext cx="6096000" cy="2933111"/>
          </a:xfrm>
        </p:spPr>
        <p:txBody>
          <a:bodyPr/>
          <a:lstStyle/>
          <a:p>
            <a:r>
              <a:rPr lang="en-US" dirty="0"/>
              <a:t>Many Opportunities</a:t>
            </a:r>
          </a:p>
          <a:p>
            <a:r>
              <a:rPr lang="en-US" dirty="0"/>
              <a:t>Risk</a:t>
            </a:r>
          </a:p>
          <a:p>
            <a:r>
              <a:rPr lang="en-US" dirty="0"/>
              <a:t>Room to Help</a:t>
            </a:r>
          </a:p>
          <a:p>
            <a:pPr lvl="4"/>
            <a:r>
              <a:rPr lang="en-US" dirty="0"/>
              <a:t>Your success will offer benefits for your lives but also help build a stronger and more resilient community</a:t>
            </a:r>
          </a:p>
        </p:txBody>
      </p:sp>
      <p:sp>
        <p:nvSpPr>
          <p:cNvPr id="21" name="Slide Number Placeholder 20"/>
          <p:cNvSpPr>
            <a:spLocks noGrp="1"/>
          </p:cNvSpPr>
          <p:nvPr>
            <p:ph type="sldNum" sz="quarter" idx="4"/>
          </p:nvPr>
        </p:nvSpPr>
        <p:spPr/>
        <p:txBody>
          <a:bodyPr/>
          <a:lstStyle/>
          <a:p>
            <a:fld id="{4997E989-D798-4C62-8E93-3D2D613C2488}" type="slidenum">
              <a:rPr lang="en-US" smtClean="0"/>
              <a:pPr/>
              <a:t>26</a:t>
            </a:fld>
            <a:endParaRPr lang="en-US"/>
          </a:p>
        </p:txBody>
      </p:sp>
      <p:pic>
        <p:nvPicPr>
          <p:cNvPr id="7" name="Picture Placeholder 6">
            <a:extLst>
              <a:ext uri="{FF2B5EF4-FFF2-40B4-BE49-F238E27FC236}">
                <a16:creationId xmlns:a16="http://schemas.microsoft.com/office/drawing/2014/main" id="{BA483639-CE54-4EA3-846C-E135F026056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l="20770" r="20770"/>
          <a:stretch>
            <a:fillRect/>
          </a:stretch>
        </p:blipFill>
        <p:spPr/>
      </p:pic>
    </p:spTree>
    <p:extLst>
      <p:ext uri="{BB962C8B-B14F-4D97-AF65-F5344CB8AC3E}">
        <p14:creationId xmlns:p14="http://schemas.microsoft.com/office/powerpoint/2010/main" val="202744463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47687" y="6492875"/>
            <a:ext cx="431425" cy="365125"/>
          </a:xfrm>
          <a:prstGeom prst="rect">
            <a:avLst/>
          </a:prstGeom>
        </p:spPr>
        <p:txBody>
          <a:bodyPr/>
          <a:lstStyle/>
          <a:p>
            <a:fld id="{5AE1514C-5E56-4738-A1FF-4B1CFD2A3E36}" type="slidenum">
              <a:rPr lang="en-US" smtClean="0"/>
              <a:pPr/>
              <a:t>27</a:t>
            </a:fld>
            <a:endParaRPr lang="en-US"/>
          </a:p>
        </p:txBody>
      </p:sp>
      <p:sp>
        <p:nvSpPr>
          <p:cNvPr id="4" name="Text Placeholder 3"/>
          <p:cNvSpPr>
            <a:spLocks noGrp="1"/>
          </p:cNvSpPr>
          <p:nvPr>
            <p:ph type="body" sz="quarter" idx="14"/>
          </p:nvPr>
        </p:nvSpPr>
        <p:spPr>
          <a:xfrm>
            <a:off x="3408362" y="5335071"/>
            <a:ext cx="8097838" cy="646331"/>
          </a:xfrm>
        </p:spPr>
        <p:txBody>
          <a:bodyPr/>
          <a:lstStyle/>
          <a:p>
            <a:r>
              <a:rPr lang="en-US" dirty="0"/>
              <a:t>—John F. Kennedy</a:t>
            </a:r>
          </a:p>
          <a:p>
            <a:endParaRPr lang="en-US" dirty="0"/>
          </a:p>
        </p:txBody>
      </p:sp>
      <p:sp>
        <p:nvSpPr>
          <p:cNvPr id="7" name="Text Placeholder 6"/>
          <p:cNvSpPr>
            <a:spLocks noGrp="1"/>
          </p:cNvSpPr>
          <p:nvPr>
            <p:ph type="body" sz="quarter" idx="13"/>
          </p:nvPr>
        </p:nvSpPr>
        <p:spPr>
          <a:xfrm>
            <a:off x="304800" y="2718036"/>
            <a:ext cx="11658600" cy="1421928"/>
          </a:xfrm>
        </p:spPr>
        <p:txBody>
          <a:bodyPr/>
          <a:lstStyle/>
          <a:p>
            <a:r>
              <a:rPr lang="en-US" sz="4800" dirty="0"/>
              <a:t>The time to repair the roof is </a:t>
            </a:r>
          </a:p>
          <a:p>
            <a:r>
              <a:rPr lang="en-US" sz="4800" dirty="0"/>
              <a:t>when the sun is shining.</a:t>
            </a:r>
          </a:p>
        </p:txBody>
      </p:sp>
    </p:spTree>
    <p:extLst>
      <p:ext uri="{BB962C8B-B14F-4D97-AF65-F5344CB8AC3E}">
        <p14:creationId xmlns:p14="http://schemas.microsoft.com/office/powerpoint/2010/main" val="62731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3" cstate="screen">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2888" y="0"/>
            <a:ext cx="12192000" cy="6830506"/>
          </a:xfrm>
        </p:spPr>
      </p:pic>
      <p:sp>
        <p:nvSpPr>
          <p:cNvPr id="4" name="Rectangle 3"/>
          <p:cNvSpPr/>
          <p:nvPr/>
        </p:nvSpPr>
        <p:spPr>
          <a:xfrm>
            <a:off x="-12888"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687847" y="2461199"/>
            <a:ext cx="10663644" cy="1311128"/>
          </a:xfrm>
        </p:spPr>
        <p:txBody>
          <a:bodyPr/>
          <a:lstStyle/>
          <a:p>
            <a:r>
              <a:rPr lang="en-US" dirty="0"/>
              <a:t>Thank you</a:t>
            </a:r>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t>28</a:t>
            </a:fld>
            <a:endParaRPr lang="en-US"/>
          </a:p>
        </p:txBody>
      </p:sp>
    </p:spTree>
    <p:extLst>
      <p:ext uri="{BB962C8B-B14F-4D97-AF65-F5344CB8AC3E}">
        <p14:creationId xmlns:p14="http://schemas.microsoft.com/office/powerpoint/2010/main" val="105969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 y="2598127"/>
            <a:ext cx="3714704" cy="2855141"/>
          </a:xfrm>
        </p:spPr>
        <p:txBody>
          <a:bodyPr/>
          <a:lstStyle/>
          <a:p>
            <a:pPr>
              <a:spcAft>
                <a:spcPts val="2400"/>
              </a:spcAft>
            </a:pPr>
            <a:r>
              <a:rPr lang="en-US" dirty="0"/>
              <a:t>“When is the right time to invest?”</a:t>
            </a:r>
          </a:p>
          <a:p>
            <a:pPr lvl="1"/>
            <a:r>
              <a:rPr lang="en-US" dirty="0"/>
              <a:t>What are the economic conditions today and where is our economy going are crucial questions toward deciding the right time to invest your time and money.</a:t>
            </a:r>
          </a:p>
        </p:txBody>
      </p:sp>
      <p:sp>
        <p:nvSpPr>
          <p:cNvPr id="11" name="Content Placeholder 10"/>
          <p:cNvSpPr>
            <a:spLocks noGrp="1"/>
          </p:cNvSpPr>
          <p:nvPr>
            <p:ph idx="14"/>
          </p:nvPr>
        </p:nvSpPr>
        <p:spPr>
          <a:xfrm>
            <a:off x="4168631" y="2598127"/>
            <a:ext cx="3840480" cy="3409138"/>
          </a:xfrm>
        </p:spPr>
        <p:txBody>
          <a:bodyPr/>
          <a:lstStyle/>
          <a:p>
            <a:pPr>
              <a:spcAft>
                <a:spcPts val="2400"/>
              </a:spcAft>
            </a:pPr>
            <a:r>
              <a:rPr lang="en-US" dirty="0"/>
              <a:t>“Who is my target market for my product?”</a:t>
            </a:r>
          </a:p>
          <a:p>
            <a:pPr lvl="1"/>
            <a:r>
              <a:rPr lang="en-US" dirty="0"/>
              <a:t>The domestic market is only one segment of the potential market base when the CNMI has a large transient population. What are the potential gains from either market and where are the opportunities for growth and export?</a:t>
            </a:r>
          </a:p>
        </p:txBody>
      </p:sp>
      <p:sp>
        <p:nvSpPr>
          <p:cNvPr id="18" name="Content Placeholder 17"/>
          <p:cNvSpPr>
            <a:spLocks noGrp="1"/>
          </p:cNvSpPr>
          <p:nvPr>
            <p:ph idx="15"/>
          </p:nvPr>
        </p:nvSpPr>
        <p:spPr>
          <a:xfrm>
            <a:off x="8158238" y="2598127"/>
            <a:ext cx="3773077" cy="2578142"/>
          </a:xfrm>
        </p:spPr>
        <p:txBody>
          <a:bodyPr/>
          <a:lstStyle/>
          <a:p>
            <a:pPr>
              <a:spcAft>
                <a:spcPts val="2400"/>
              </a:spcAft>
            </a:pPr>
            <a:r>
              <a:rPr lang="en-US" dirty="0"/>
              <a:t>“How do I grow my business in the future?”</a:t>
            </a:r>
          </a:p>
          <a:p>
            <a:pPr lvl="1"/>
            <a:r>
              <a:rPr lang="en-US" dirty="0"/>
              <a:t>Small business expansion is a key driver of larger economic development, but expansion appears risky if the data is not present.</a:t>
            </a:r>
          </a:p>
        </p:txBody>
      </p:sp>
      <p:sp>
        <p:nvSpPr>
          <p:cNvPr id="14" name="Title 1"/>
          <p:cNvSpPr>
            <a:spLocks noGrp="1"/>
          </p:cNvSpPr>
          <p:nvPr>
            <p:ph type="title"/>
          </p:nvPr>
        </p:nvSpPr>
        <p:spPr/>
        <p:txBody>
          <a:bodyPr/>
          <a:lstStyle/>
          <a:p>
            <a:r>
              <a:rPr lang="en-US" dirty="0"/>
              <a:t>We Ask</a:t>
            </a:r>
          </a:p>
        </p:txBody>
      </p:sp>
      <p:sp>
        <p:nvSpPr>
          <p:cNvPr id="6" name="Text Placeholder 5"/>
          <p:cNvSpPr>
            <a:spLocks noGrp="1"/>
          </p:cNvSpPr>
          <p:nvPr>
            <p:ph type="body" sz="quarter" idx="16"/>
          </p:nvPr>
        </p:nvSpPr>
        <p:spPr>
          <a:xfrm>
            <a:off x="2879003" y="419100"/>
            <a:ext cx="9084398" cy="757130"/>
          </a:xfrm>
        </p:spPr>
        <p:txBody>
          <a:bodyPr/>
          <a:lstStyle/>
          <a:p>
            <a:r>
              <a:rPr lang="en-US" dirty="0"/>
              <a:t>Building a better understanding of the CNMI Economy relies on asking the right questions</a:t>
            </a:r>
          </a:p>
        </p:txBody>
      </p:sp>
      <p:sp>
        <p:nvSpPr>
          <p:cNvPr id="9" name="Rectangle 8"/>
          <p:cNvSpPr/>
          <p:nvPr/>
        </p:nvSpPr>
        <p:spPr>
          <a:xfrm>
            <a:off x="4375511"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86838"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5056"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4"/>
          </p:nvPr>
        </p:nvSpPr>
        <p:spPr>
          <a:xfrm>
            <a:off x="11432913" y="6316156"/>
            <a:ext cx="498402" cy="365125"/>
          </a:xfrm>
        </p:spPr>
        <p:txBody>
          <a:bodyPr/>
          <a:lstStyle/>
          <a:p>
            <a:fld id="{5AE1514C-5E56-4738-A1FF-4B1CFD2A3E36}" type="slidenum">
              <a:rPr lang="en-US" smtClean="0"/>
              <a:t>3</a:t>
            </a:fld>
            <a:endParaRPr lang="en-US"/>
          </a:p>
        </p:txBody>
      </p:sp>
    </p:spTree>
    <p:extLst>
      <p:ext uri="{BB962C8B-B14F-4D97-AF65-F5344CB8AC3E}">
        <p14:creationId xmlns:p14="http://schemas.microsoft.com/office/powerpoint/2010/main" val="31107168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8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13932 -4.44444E-6 L 1.04167E-6 -4.44444E-6 " pathEditMode="relative" rAng="0" ptsTypes="AA">
                                      <p:cBhvr>
                                        <p:cTn id="16" dur="500" fill="hold"/>
                                        <p:tgtEl>
                                          <p:spTgt spid="13"/>
                                        </p:tgtEl>
                                        <p:attrNameLst>
                                          <p:attrName>ppt_x</p:attrName>
                                          <p:attrName>ppt_y</p:attrName>
                                        </p:attrNameLst>
                                      </p:cBhvr>
                                      <p:rCtr x="6966" y="0"/>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800" fill="hold"/>
                                        <p:tgtEl>
                                          <p:spTgt spid="11">
                                            <p:txEl>
                                              <p:pRg st="0" end="0"/>
                                            </p:txEl>
                                          </p:spTgt>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63" presetClass="path" presetSubtype="0" accel="50000" decel="50000" fill="hold" grpId="1" nodeType="withEffect">
                                  <p:stCondLst>
                                    <p:cond delay="0"/>
                                  </p:stCondLst>
                                  <p:childTnLst>
                                    <p:animMotion origin="layout" path="M -0.13933 -4.44444E-6 L 3.95833E-6 -4.44444E-6 " pathEditMode="relative" rAng="0" ptsTypes="AA">
                                      <p:cBhvr>
                                        <p:cTn id="26" dur="500" fill="hold"/>
                                        <p:tgtEl>
                                          <p:spTgt spid="9"/>
                                        </p:tgtEl>
                                        <p:attrNameLst>
                                          <p:attrName>ppt_x</p:attrName>
                                          <p:attrName>ppt_y</p:attrName>
                                        </p:attrNameLst>
                                      </p:cBhvr>
                                      <p:rCtr x="6966" y="0"/>
                                    </p:animMotion>
                                  </p:childTnLst>
                                </p:cTn>
                              </p:par>
                              <p:par>
                                <p:cTn id="27" presetID="2" presetClass="entr" presetSubtype="4" decel="100000" fill="hold" grpId="0"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additive="base">
                                        <p:cTn id="29" dur="8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0" dur="8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6"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additive="base">
                                        <p:cTn id="39" dur="8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40" dur="800" fill="hold"/>
                                        <p:tgtEl>
                                          <p:spTgt spid="18">
                                            <p:txEl>
                                              <p:pRg st="1" end="1"/>
                                            </p:txEl>
                                          </p:spTgt>
                                        </p:tgtEl>
                                        <p:attrNameLst>
                                          <p:attrName>ppt_y</p:attrName>
                                        </p:attrNameLst>
                                      </p:cBhvr>
                                      <p:tavLst>
                                        <p:tav tm="0">
                                          <p:val>
                                            <p:strVal val="1+#ppt_h/2"/>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63" presetClass="path" presetSubtype="0" accel="50000" decel="50000" fill="hold" grpId="1" nodeType="withEffect">
                                  <p:stCondLst>
                                    <p:cond delay="0"/>
                                  </p:stCondLst>
                                  <p:childTnLst>
                                    <p:animMotion origin="layout" path="M -0.13932 -4.44444E-6 L -2.5E-6 -4.44444E-6 " pathEditMode="relative" rAng="0" ptsTypes="AA">
                                      <p:cBhvr>
                                        <p:cTn id="44" dur="500" fill="hold"/>
                                        <p:tgtEl>
                                          <p:spTgt spid="15"/>
                                        </p:tgtEl>
                                        <p:attrNameLst>
                                          <p:attrName>ppt_x</p:attrName>
                                          <p:attrName>ppt_y</p:attrName>
                                        </p:attrNameLst>
                                      </p:cBhvr>
                                      <p:rCtr x="6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8" grpId="0" uiExpand="1" build="p"/>
      <p:bldP spid="9" grpId="0" animBg="1"/>
      <p:bldP spid="9" grpId="1" animBg="1"/>
      <p:bldP spid="15" grpId="0" animBg="1"/>
      <p:bldP spid="15" grpId="1" animBg="1"/>
      <p:bldP spid="13" grpId="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658" y="3493674"/>
            <a:ext cx="2377440" cy="1615827"/>
          </a:xfrm>
        </p:spPr>
        <p:txBody>
          <a:bodyPr/>
          <a:lstStyle/>
          <a:p>
            <a:r>
              <a:rPr lang="en-US" dirty="0"/>
              <a:t>Broader economic momentum – Gross Domestic Product</a:t>
            </a:r>
          </a:p>
        </p:txBody>
      </p:sp>
      <p:sp>
        <p:nvSpPr>
          <p:cNvPr id="3" name="Slide Number Placeholder 2"/>
          <p:cNvSpPr>
            <a:spLocks noGrp="1"/>
          </p:cNvSpPr>
          <p:nvPr>
            <p:ph type="sldNum" sz="quarter" idx="12"/>
          </p:nvPr>
        </p:nvSpPr>
        <p:spPr/>
        <p:txBody>
          <a:bodyPr/>
          <a:lstStyle/>
          <a:p>
            <a:fld id="{5AE1514C-5E56-4738-A1FF-4B1CFD2A3E36}" type="slidenum">
              <a:rPr lang="en-US" smtClean="0"/>
              <a:pPr/>
              <a:t>4</a:t>
            </a:fld>
            <a:endParaRPr lang="en-US"/>
          </a:p>
        </p:txBody>
      </p:sp>
      <p:sp>
        <p:nvSpPr>
          <p:cNvPr id="7" name="Content Placeholder 6"/>
          <p:cNvSpPr>
            <a:spLocks noGrp="1"/>
          </p:cNvSpPr>
          <p:nvPr>
            <p:ph idx="14"/>
          </p:nvPr>
        </p:nvSpPr>
        <p:spPr>
          <a:xfrm>
            <a:off x="2483635" y="3493674"/>
            <a:ext cx="2377440" cy="1311128"/>
          </a:xfrm>
        </p:spPr>
        <p:txBody>
          <a:bodyPr/>
          <a:lstStyle/>
          <a:p>
            <a:r>
              <a:rPr lang="en-US" dirty="0"/>
              <a:t>Domestic Demand – Consumer Price Index</a:t>
            </a:r>
          </a:p>
        </p:txBody>
      </p:sp>
      <p:sp>
        <p:nvSpPr>
          <p:cNvPr id="8" name="Content Placeholder 7"/>
          <p:cNvSpPr>
            <a:spLocks noGrp="1"/>
          </p:cNvSpPr>
          <p:nvPr>
            <p:ph idx="15"/>
          </p:nvPr>
        </p:nvSpPr>
        <p:spPr>
          <a:xfrm>
            <a:off x="4898612" y="3493674"/>
            <a:ext cx="2377440" cy="1134670"/>
          </a:xfrm>
        </p:spPr>
        <p:txBody>
          <a:bodyPr/>
          <a:lstStyle/>
          <a:p>
            <a:r>
              <a:rPr lang="en-US" dirty="0"/>
              <a:t>CNMI Exports – Tourism Figures</a:t>
            </a:r>
          </a:p>
          <a:p>
            <a:endParaRPr lang="en-US" dirty="0"/>
          </a:p>
        </p:txBody>
      </p:sp>
      <p:sp>
        <p:nvSpPr>
          <p:cNvPr id="9" name="Content Placeholder 8"/>
          <p:cNvSpPr>
            <a:spLocks noGrp="1"/>
          </p:cNvSpPr>
          <p:nvPr>
            <p:ph idx="16"/>
          </p:nvPr>
        </p:nvSpPr>
        <p:spPr>
          <a:xfrm>
            <a:off x="7313589" y="3493674"/>
            <a:ext cx="2377440" cy="1134670"/>
          </a:xfrm>
        </p:spPr>
        <p:txBody>
          <a:bodyPr/>
          <a:lstStyle/>
          <a:p>
            <a:r>
              <a:rPr lang="en-US" dirty="0"/>
              <a:t>Government Expenditures</a:t>
            </a:r>
          </a:p>
          <a:p>
            <a:endParaRPr lang="en-US" dirty="0"/>
          </a:p>
        </p:txBody>
      </p:sp>
      <p:sp>
        <p:nvSpPr>
          <p:cNvPr id="33" name="Content Placeholder 32"/>
          <p:cNvSpPr>
            <a:spLocks noGrp="1"/>
          </p:cNvSpPr>
          <p:nvPr>
            <p:ph idx="17"/>
          </p:nvPr>
        </p:nvSpPr>
        <p:spPr>
          <a:xfrm>
            <a:off x="9728566" y="3493674"/>
            <a:ext cx="2377440" cy="397032"/>
          </a:xfrm>
        </p:spPr>
        <p:txBody>
          <a:bodyPr/>
          <a:lstStyle/>
          <a:p>
            <a:r>
              <a:rPr lang="en-US" dirty="0"/>
              <a:t>Labor</a:t>
            </a:r>
          </a:p>
        </p:txBody>
      </p:sp>
      <p:sp>
        <p:nvSpPr>
          <p:cNvPr id="5" name="Text Placeholder 4"/>
          <p:cNvSpPr>
            <a:spLocks noGrp="1"/>
          </p:cNvSpPr>
          <p:nvPr>
            <p:ph type="body" sz="quarter" idx="13"/>
          </p:nvPr>
        </p:nvSpPr>
        <p:spPr>
          <a:xfrm>
            <a:off x="0" y="470361"/>
            <a:ext cx="12192000" cy="978729"/>
          </a:xfrm>
        </p:spPr>
        <p:txBody>
          <a:bodyPr/>
          <a:lstStyle/>
          <a:p>
            <a:r>
              <a:rPr lang="en-US" dirty="0"/>
              <a:t>FIVE BIGGEST INDICATORS </a:t>
            </a:r>
            <a:br>
              <a:rPr lang="en-US" dirty="0"/>
            </a:br>
            <a:r>
              <a:rPr lang="en-US" dirty="0"/>
              <a:t>and what they mean for you</a:t>
            </a:r>
          </a:p>
        </p:txBody>
      </p:sp>
      <p:sp>
        <p:nvSpPr>
          <p:cNvPr id="47" name="Content Placeholder 46"/>
          <p:cNvSpPr>
            <a:spLocks noGrp="1"/>
          </p:cNvSpPr>
          <p:nvPr>
            <p:ph idx="18"/>
          </p:nvPr>
        </p:nvSpPr>
        <p:spPr/>
        <p:txBody>
          <a:bodyPr/>
          <a:lstStyle/>
          <a:p>
            <a:r>
              <a:rPr lang="en-US"/>
              <a:t>1</a:t>
            </a:r>
            <a:endParaRPr lang="en-US" dirty="0"/>
          </a:p>
        </p:txBody>
      </p:sp>
      <p:sp>
        <p:nvSpPr>
          <p:cNvPr id="48" name="Content Placeholder 47"/>
          <p:cNvSpPr>
            <a:spLocks noGrp="1"/>
          </p:cNvSpPr>
          <p:nvPr>
            <p:ph idx="19"/>
          </p:nvPr>
        </p:nvSpPr>
        <p:spPr/>
        <p:txBody>
          <a:bodyPr/>
          <a:lstStyle/>
          <a:p>
            <a:r>
              <a:rPr lang="en-US"/>
              <a:t>2</a:t>
            </a:r>
            <a:endParaRPr lang="en-US" dirty="0"/>
          </a:p>
        </p:txBody>
      </p:sp>
      <p:sp>
        <p:nvSpPr>
          <p:cNvPr id="49" name="Content Placeholder 48"/>
          <p:cNvSpPr>
            <a:spLocks noGrp="1"/>
          </p:cNvSpPr>
          <p:nvPr>
            <p:ph idx="20"/>
          </p:nvPr>
        </p:nvSpPr>
        <p:spPr/>
        <p:txBody>
          <a:bodyPr/>
          <a:lstStyle/>
          <a:p>
            <a:r>
              <a:rPr lang="en-US"/>
              <a:t>3</a:t>
            </a:r>
            <a:endParaRPr lang="en-US" dirty="0"/>
          </a:p>
        </p:txBody>
      </p:sp>
      <p:sp>
        <p:nvSpPr>
          <p:cNvPr id="50" name="Content Placeholder 49"/>
          <p:cNvSpPr>
            <a:spLocks noGrp="1"/>
          </p:cNvSpPr>
          <p:nvPr>
            <p:ph idx="21"/>
          </p:nvPr>
        </p:nvSpPr>
        <p:spPr/>
        <p:txBody>
          <a:bodyPr/>
          <a:lstStyle/>
          <a:p>
            <a:r>
              <a:rPr lang="en-US"/>
              <a:t>4</a:t>
            </a:r>
            <a:endParaRPr lang="en-US" dirty="0"/>
          </a:p>
        </p:txBody>
      </p:sp>
      <p:sp>
        <p:nvSpPr>
          <p:cNvPr id="51" name="Content Placeholder 50"/>
          <p:cNvSpPr>
            <a:spLocks noGrp="1"/>
          </p:cNvSpPr>
          <p:nvPr>
            <p:ph idx="22"/>
          </p:nvPr>
        </p:nvSpPr>
        <p:spPr/>
        <p:txBody>
          <a:bodyPr/>
          <a:lstStyle/>
          <a:p>
            <a:r>
              <a:rPr lang="en-US"/>
              <a:t>5</a:t>
            </a:r>
            <a:endParaRPr lang="en-US" dirty="0"/>
          </a:p>
        </p:txBody>
      </p:sp>
      <p:sp>
        <p:nvSpPr>
          <p:cNvPr id="10" name="Rectangle 9"/>
          <p:cNvSpPr/>
          <p:nvPr/>
        </p:nvSpPr>
        <p:spPr>
          <a:xfrm>
            <a:off x="148438" y="6450449"/>
            <a:ext cx="7497565" cy="230832"/>
          </a:xfrm>
          <a:prstGeom prst="rect">
            <a:avLst/>
          </a:prstGeom>
        </p:spPr>
        <p:txBody>
          <a:bodyPr wrap="none">
            <a:spAutoFit/>
          </a:bodyPr>
          <a:lstStyle/>
          <a:p>
            <a:r>
              <a:rPr lang="en-US" sz="900" dirty="0">
                <a:solidFill>
                  <a:schemeClr val="bg1">
                    <a:lumMod val="75000"/>
                  </a:schemeClr>
                </a:solidFill>
              </a:rPr>
              <a:t>Reference : The basics you can find anywhere 5 Steps To Successful Storytelling Published on April 5, 2014 Featured in: Marketing &amp; Advertising</a:t>
            </a:r>
          </a:p>
        </p:txBody>
      </p:sp>
    </p:spTree>
    <p:extLst>
      <p:ext uri="{BB962C8B-B14F-4D97-AF65-F5344CB8AC3E}">
        <p14:creationId xmlns:p14="http://schemas.microsoft.com/office/powerpoint/2010/main" val="21612569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D8E658B-4803-4B39-A2C5-D768EC4F188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2920" r="22920" b="14042"/>
          <a:stretch/>
        </p:blipFill>
        <p:spPr>
          <a:xfrm>
            <a:off x="6112669" y="7938"/>
            <a:ext cx="7186827" cy="6986136"/>
          </a:xfrm>
        </p:spPr>
      </p:pic>
      <p:sp>
        <p:nvSpPr>
          <p:cNvPr id="2" name="Slide Number Placeholder 1"/>
          <p:cNvSpPr>
            <a:spLocks noGrp="1"/>
          </p:cNvSpPr>
          <p:nvPr>
            <p:ph type="sldNum" sz="quarter" idx="4"/>
          </p:nvPr>
        </p:nvSpPr>
        <p:spPr/>
        <p:txBody>
          <a:bodyPr/>
          <a:lstStyle/>
          <a:p>
            <a:fld id="{5AE1514C-5E56-4738-A1FF-4B1CFD2A3E36}" type="slidenum">
              <a:rPr lang="en-US" smtClean="0"/>
              <a:pPr/>
              <a:t>5</a:t>
            </a:fld>
            <a:endParaRPr lang="en-US"/>
          </a:p>
        </p:txBody>
      </p:sp>
      <p:sp>
        <p:nvSpPr>
          <p:cNvPr id="16" name="Content Placeholder 15"/>
          <p:cNvSpPr>
            <a:spLocks noGrp="1"/>
          </p:cNvSpPr>
          <p:nvPr>
            <p:ph idx="18"/>
          </p:nvPr>
        </p:nvSpPr>
        <p:spPr/>
        <p:txBody>
          <a:bodyPr/>
          <a:lstStyle/>
          <a:p>
            <a:r>
              <a:rPr lang="en-US"/>
              <a:t>1</a:t>
            </a:r>
            <a:endParaRPr lang="en-US" dirty="0"/>
          </a:p>
        </p:txBody>
      </p:sp>
      <p:sp>
        <p:nvSpPr>
          <p:cNvPr id="42" name="Text Placeholder 41"/>
          <p:cNvSpPr>
            <a:spLocks noGrp="1"/>
          </p:cNvSpPr>
          <p:nvPr>
            <p:ph type="body" sz="quarter" idx="11"/>
          </p:nvPr>
        </p:nvSpPr>
        <p:spPr>
          <a:xfrm>
            <a:off x="16669" y="4028768"/>
            <a:ext cx="6096000" cy="1461939"/>
          </a:xfrm>
        </p:spPr>
        <p:txBody>
          <a:bodyPr/>
          <a:lstStyle/>
          <a:p>
            <a:r>
              <a:rPr lang="en-US" dirty="0"/>
              <a:t>28.6% Increase over 2015</a:t>
            </a:r>
          </a:p>
          <a:p>
            <a:pPr lvl="2"/>
            <a:r>
              <a:rPr lang="en-US" dirty="0"/>
              <a:t>Why does that matter?</a:t>
            </a:r>
          </a:p>
        </p:txBody>
      </p:sp>
      <p:sp>
        <p:nvSpPr>
          <p:cNvPr id="21" name="Text Placeholder 20"/>
          <p:cNvSpPr>
            <a:spLocks noGrp="1"/>
          </p:cNvSpPr>
          <p:nvPr>
            <p:ph type="body" sz="quarter" idx="19"/>
          </p:nvPr>
        </p:nvSpPr>
        <p:spPr>
          <a:xfrm>
            <a:off x="0" y="1554163"/>
            <a:ext cx="6096000" cy="1089529"/>
          </a:xfrm>
        </p:spPr>
        <p:txBody>
          <a:bodyPr/>
          <a:lstStyle/>
          <a:p>
            <a:r>
              <a:rPr lang="en-US" dirty="0"/>
              <a:t>CNMI Gross Domestic Product (GDP)</a:t>
            </a:r>
          </a:p>
        </p:txBody>
      </p:sp>
      <p:sp>
        <p:nvSpPr>
          <p:cNvPr id="7" name="Text Placeholder 41">
            <a:extLst>
              <a:ext uri="{FF2B5EF4-FFF2-40B4-BE49-F238E27FC236}">
                <a16:creationId xmlns:a16="http://schemas.microsoft.com/office/drawing/2014/main" id="{51A97CA7-88AE-4F08-BAF4-E95D658B1E0F}"/>
              </a:ext>
            </a:extLst>
          </p:cNvPr>
          <p:cNvSpPr txBox="1">
            <a:spLocks/>
          </p:cNvSpPr>
          <p:nvPr/>
        </p:nvSpPr>
        <p:spPr>
          <a:xfrm>
            <a:off x="-127264" y="2838069"/>
            <a:ext cx="6096000" cy="590931"/>
          </a:xfrm>
          <a:prstGeom prst="rect">
            <a:avLst/>
          </a:prstGeom>
        </p:spPr>
        <p:txBody>
          <a:bodyPr vert="horz" wrap="square" lIns="91440" tIns="45720" rIns="91440" bIns="45720" rtlCol="0" anchor="t" anchorCtr="0">
            <a:spAutoFit/>
          </a:bodyPr>
          <a:lstStyle>
            <a:lvl1pPr marL="0" indent="0" algn="ctr" defTabSz="914400" rtl="0" eaLnBrk="1" latinLnBrk="0" hangingPunct="1">
              <a:lnSpc>
                <a:spcPct val="90000"/>
              </a:lnSpc>
              <a:spcBef>
                <a:spcPct val="0"/>
              </a:spcBef>
              <a:spcAft>
                <a:spcPts val="3000"/>
              </a:spcAft>
              <a:buFont typeface="Arial" panose="020B0604020202020204" pitchFamily="34" charset="0"/>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800" kern="1200">
                <a:solidFill>
                  <a:schemeClr val="tx1">
                    <a:lumMod val="65000"/>
                    <a:lumOff val="35000"/>
                  </a:schemeClr>
                </a:solidFill>
                <a:latin typeface="+mn-lt"/>
                <a:ea typeface="+mn-ea"/>
                <a:cs typeface="+mn-cs"/>
              </a:defRPr>
            </a:lvl2pPr>
            <a:lvl3pPr marL="0" indent="0" algn="ctr" defTabSz="914400" rtl="0" eaLnBrk="1" latinLnBrk="0" hangingPunct="1">
              <a:lnSpc>
                <a:spcPct val="90000"/>
              </a:lnSpc>
              <a:spcBef>
                <a:spcPts val="1200"/>
              </a:spcBef>
              <a:spcAft>
                <a:spcPts val="600"/>
              </a:spcAft>
              <a:buFont typeface="Arial" panose="020B0604020202020204" pitchFamily="34" charset="0"/>
              <a:buNone/>
              <a:defRPr lang="en-US" sz="2400" b="0" kern="1200" dirty="0">
                <a:solidFill>
                  <a:schemeClr val="tx1">
                    <a:lumMod val="85000"/>
                    <a:lumOff val="15000"/>
                  </a:schemeClr>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2000" b="1"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$1,242 Billion in 2016</a:t>
            </a:r>
          </a:p>
        </p:txBody>
      </p:sp>
    </p:spTree>
    <p:extLst>
      <p:ext uri="{BB962C8B-B14F-4D97-AF65-F5344CB8AC3E}">
        <p14:creationId xmlns:p14="http://schemas.microsoft.com/office/powerpoint/2010/main" val="244130645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C6DC3A-D587-4F60-AB22-268741FCC264}"/>
              </a:ext>
            </a:extLst>
          </p:cNvPr>
          <p:cNvSpPr>
            <a:spLocks noGrp="1"/>
          </p:cNvSpPr>
          <p:nvPr>
            <p:ph type="sldNum" sz="quarter" idx="12"/>
          </p:nvPr>
        </p:nvSpPr>
        <p:spPr/>
        <p:txBody>
          <a:bodyPr/>
          <a:lstStyle/>
          <a:p>
            <a:fld id="{5AE1514C-5E56-4738-A1FF-4B1CFD2A3E36}" type="slidenum">
              <a:rPr lang="en-US" smtClean="0"/>
              <a:t>6</a:t>
            </a:fld>
            <a:endParaRPr lang="en-US"/>
          </a:p>
        </p:txBody>
      </p:sp>
      <p:graphicFrame>
        <p:nvGraphicFramePr>
          <p:cNvPr id="5" name="Chart 4">
            <a:extLst>
              <a:ext uri="{FF2B5EF4-FFF2-40B4-BE49-F238E27FC236}">
                <a16:creationId xmlns:a16="http://schemas.microsoft.com/office/drawing/2014/main" id="{6D87740D-2688-4ACC-8CF4-A7A43E28FCFE}"/>
              </a:ext>
            </a:extLst>
          </p:cNvPr>
          <p:cNvGraphicFramePr>
            <a:graphicFrameLocks/>
          </p:cNvGraphicFramePr>
          <p:nvPr>
            <p:extLst>
              <p:ext uri="{D42A27DB-BD31-4B8C-83A1-F6EECF244321}">
                <p14:modId xmlns:p14="http://schemas.microsoft.com/office/powerpoint/2010/main" val="3553933844"/>
              </p:ext>
            </p:extLst>
          </p:nvPr>
        </p:nvGraphicFramePr>
        <p:xfrm>
          <a:off x="239349" y="1184794"/>
          <a:ext cx="11713301" cy="528058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CA65D3F5-9CBD-47F2-8995-3D69E0B88B76}"/>
              </a:ext>
            </a:extLst>
          </p:cNvPr>
          <p:cNvSpPr/>
          <p:nvPr/>
        </p:nvSpPr>
        <p:spPr>
          <a:xfrm>
            <a:off x="3105152" y="321524"/>
            <a:ext cx="6096000" cy="523220"/>
          </a:xfrm>
          <a:prstGeom prst="rect">
            <a:avLst/>
          </a:prstGeom>
        </p:spPr>
        <p:txBody>
          <a:bodyPr>
            <a:spAutoFit/>
          </a:bodyPr>
          <a:lstStyle/>
          <a:p>
            <a:pPr algn="ctr"/>
            <a:r>
              <a:rPr lang="en-US" sz="2800" dirty="0"/>
              <a:t>Gross Domestic Product (CNMI)</a:t>
            </a:r>
          </a:p>
        </p:txBody>
      </p:sp>
      <p:sp>
        <p:nvSpPr>
          <p:cNvPr id="4" name="TextBox 3">
            <a:extLst>
              <a:ext uri="{FF2B5EF4-FFF2-40B4-BE49-F238E27FC236}">
                <a16:creationId xmlns:a16="http://schemas.microsoft.com/office/drawing/2014/main" id="{DC99A27C-644B-49B0-AD9B-7C038B604F9D}"/>
              </a:ext>
            </a:extLst>
          </p:cNvPr>
          <p:cNvSpPr txBox="1"/>
          <p:nvPr/>
        </p:nvSpPr>
        <p:spPr>
          <a:xfrm>
            <a:off x="7514412" y="6414459"/>
            <a:ext cx="4233275" cy="369332"/>
          </a:xfrm>
          <a:prstGeom prst="rect">
            <a:avLst/>
          </a:prstGeom>
          <a:noFill/>
        </p:spPr>
        <p:txBody>
          <a:bodyPr wrap="none" rtlCol="0">
            <a:spAutoFit/>
          </a:bodyPr>
          <a:lstStyle/>
          <a:p>
            <a:r>
              <a:rPr lang="en-US" dirty="0"/>
              <a:t>Source: US Bureau of Economic Analysis</a:t>
            </a:r>
          </a:p>
        </p:txBody>
      </p:sp>
    </p:spTree>
    <p:extLst>
      <p:ext uri="{BB962C8B-B14F-4D97-AF65-F5344CB8AC3E}">
        <p14:creationId xmlns:p14="http://schemas.microsoft.com/office/powerpoint/2010/main" val="4114555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F2550C-256D-4FB4-8604-6AE1E4DD1AC9}"/>
              </a:ext>
            </a:extLst>
          </p:cNvPr>
          <p:cNvSpPr>
            <a:spLocks noGrp="1"/>
          </p:cNvSpPr>
          <p:nvPr>
            <p:ph type="sldNum" sz="quarter" idx="12"/>
          </p:nvPr>
        </p:nvSpPr>
        <p:spPr/>
        <p:txBody>
          <a:bodyPr/>
          <a:lstStyle/>
          <a:p>
            <a:fld id="{5AE1514C-5E56-4738-A1FF-4B1CFD2A3E36}" type="slidenum">
              <a:rPr lang="en-US" smtClean="0"/>
              <a:t>7</a:t>
            </a:fld>
            <a:endParaRPr lang="en-US"/>
          </a:p>
        </p:txBody>
      </p:sp>
      <p:sp>
        <p:nvSpPr>
          <p:cNvPr id="3" name="Picture Placeholder 2">
            <a:extLst>
              <a:ext uri="{FF2B5EF4-FFF2-40B4-BE49-F238E27FC236}">
                <a16:creationId xmlns:a16="http://schemas.microsoft.com/office/drawing/2014/main" id="{0AA972E2-0707-4169-A782-F115845BFE9E}"/>
              </a:ext>
            </a:extLst>
          </p:cNvPr>
          <p:cNvSpPr>
            <a:spLocks noGrp="1"/>
          </p:cNvSpPr>
          <p:nvPr>
            <p:ph type="pic" sz="quarter" idx="13"/>
          </p:nvPr>
        </p:nvSpPr>
        <p:spPr/>
      </p:sp>
      <p:graphicFrame>
        <p:nvGraphicFramePr>
          <p:cNvPr id="5" name="Chart 4">
            <a:extLst>
              <a:ext uri="{FF2B5EF4-FFF2-40B4-BE49-F238E27FC236}">
                <a16:creationId xmlns:a16="http://schemas.microsoft.com/office/drawing/2014/main" id="{CD9CA640-09AC-407A-9A13-055CC7FCF481}"/>
              </a:ext>
            </a:extLst>
          </p:cNvPr>
          <p:cNvGraphicFramePr>
            <a:graphicFrameLocks/>
          </p:cNvGraphicFramePr>
          <p:nvPr>
            <p:extLst>
              <p:ext uri="{D42A27DB-BD31-4B8C-83A1-F6EECF244321}">
                <p14:modId xmlns:p14="http://schemas.microsoft.com/office/powerpoint/2010/main" val="2691414344"/>
              </p:ext>
            </p:extLst>
          </p:nvPr>
        </p:nvGraphicFramePr>
        <p:xfrm>
          <a:off x="1052039" y="724535"/>
          <a:ext cx="10566622" cy="57408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2E69B60E-211C-41AF-A296-652F05988995}"/>
              </a:ext>
            </a:extLst>
          </p:cNvPr>
          <p:cNvSpPr txBox="1">
            <a:spLocks/>
          </p:cNvSpPr>
          <p:nvPr/>
        </p:nvSpPr>
        <p:spPr>
          <a:xfrm>
            <a:off x="239350" y="260648"/>
            <a:ext cx="12192000" cy="768085"/>
          </a:xfr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0" dirty="0"/>
              <a:t>GDP to New Business Development</a:t>
            </a:r>
          </a:p>
          <a:p>
            <a:pPr algn="ctr"/>
            <a:endParaRPr lang="en-US" b="0" dirty="0"/>
          </a:p>
        </p:txBody>
      </p:sp>
      <p:sp>
        <p:nvSpPr>
          <p:cNvPr id="7" name="TextBox 6">
            <a:extLst>
              <a:ext uri="{FF2B5EF4-FFF2-40B4-BE49-F238E27FC236}">
                <a16:creationId xmlns:a16="http://schemas.microsoft.com/office/drawing/2014/main" id="{07AC4125-E56F-47C1-BCEE-B4F879364D4D}"/>
              </a:ext>
            </a:extLst>
          </p:cNvPr>
          <p:cNvSpPr txBox="1"/>
          <p:nvPr/>
        </p:nvSpPr>
        <p:spPr>
          <a:xfrm>
            <a:off x="7514412" y="6414459"/>
            <a:ext cx="3961021" cy="369332"/>
          </a:xfrm>
          <a:prstGeom prst="rect">
            <a:avLst/>
          </a:prstGeom>
          <a:noFill/>
        </p:spPr>
        <p:txBody>
          <a:bodyPr wrap="none" rtlCol="0">
            <a:spAutoFit/>
          </a:bodyPr>
          <a:lstStyle/>
          <a:p>
            <a:r>
              <a:rPr lang="en-US" dirty="0"/>
              <a:t>Source: CNMI Department of Finance</a:t>
            </a:r>
          </a:p>
        </p:txBody>
      </p:sp>
    </p:spTree>
    <p:extLst>
      <p:ext uri="{BB962C8B-B14F-4D97-AF65-F5344CB8AC3E}">
        <p14:creationId xmlns:p14="http://schemas.microsoft.com/office/powerpoint/2010/main" val="776015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304800" y="2274838"/>
            <a:ext cx="11887200" cy="2308324"/>
          </a:xfrm>
        </p:spPr>
        <p:txBody>
          <a:bodyPr/>
          <a:lstStyle/>
          <a:p>
            <a:r>
              <a:rPr lang="en-US" sz="3200" b="1" dirty="0"/>
              <a:t>“</a:t>
            </a:r>
            <a:r>
              <a:rPr lang="en-US" sz="3200" dirty="0"/>
              <a:t>Exports of services was the largest contributor to economic growth in 2016, reflecting significant growth in visitor spending, particularly on casino gambling. The number of visitors to the CNMI grew over 10 percent, primarily reflecting an increase in visitor arrivals from Korea and China.”</a:t>
            </a:r>
          </a:p>
        </p:txBody>
      </p:sp>
      <p:sp>
        <p:nvSpPr>
          <p:cNvPr id="3" name="Text Placeholder 2"/>
          <p:cNvSpPr>
            <a:spLocks noGrp="1"/>
          </p:cNvSpPr>
          <p:nvPr>
            <p:ph type="body" sz="quarter" idx="14"/>
          </p:nvPr>
        </p:nvSpPr>
        <p:spPr>
          <a:xfrm>
            <a:off x="3865562" y="5276808"/>
            <a:ext cx="8097838" cy="369332"/>
          </a:xfrm>
        </p:spPr>
        <p:txBody>
          <a:bodyPr/>
          <a:lstStyle/>
          <a:p>
            <a:r>
              <a:rPr lang="en-US" dirty="0"/>
              <a:t>—U.S. BUREAU OF ECONOMIC ANALYSIS</a:t>
            </a:r>
          </a:p>
        </p:txBody>
      </p:sp>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8</a:t>
            </a:fld>
            <a:endParaRPr lang="en-US"/>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spTree>
    <p:extLst>
      <p:ext uri="{BB962C8B-B14F-4D97-AF65-F5344CB8AC3E}">
        <p14:creationId xmlns:p14="http://schemas.microsoft.com/office/powerpoint/2010/main" val="23761056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FB898C5-2CEE-4A6A-BC8E-EEAAB26000C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7514" t="-1" r="15610" b="77"/>
          <a:stretch/>
        </p:blipFill>
        <p:spPr>
          <a:xfrm flipH="1">
            <a:off x="-1" y="0"/>
            <a:ext cx="5855856" cy="6850062"/>
          </a:xfrm>
        </p:spPr>
      </p:pic>
      <p:sp>
        <p:nvSpPr>
          <p:cNvPr id="30" name="Text Placeholder 29"/>
          <p:cNvSpPr>
            <a:spLocks noGrp="1"/>
          </p:cNvSpPr>
          <p:nvPr>
            <p:ph type="body" sz="quarter" idx="11"/>
          </p:nvPr>
        </p:nvSpPr>
        <p:spPr>
          <a:xfrm>
            <a:off x="6094443" y="3425619"/>
            <a:ext cx="6097555" cy="1461939"/>
          </a:xfrm>
        </p:spPr>
        <p:txBody>
          <a:bodyPr/>
          <a:lstStyle/>
          <a:p>
            <a:r>
              <a:rPr lang="en-US" dirty="0"/>
              <a:t>Price Increases </a:t>
            </a:r>
          </a:p>
          <a:p>
            <a:pPr lvl="2"/>
            <a:r>
              <a:rPr lang="en-US" dirty="0"/>
              <a:t>Why they are not always a bad sign</a:t>
            </a:r>
          </a:p>
        </p:txBody>
      </p:sp>
      <p:sp>
        <p:nvSpPr>
          <p:cNvPr id="22" name="Text Placeholder 21"/>
          <p:cNvSpPr>
            <a:spLocks noGrp="1"/>
          </p:cNvSpPr>
          <p:nvPr>
            <p:ph type="body" sz="quarter" idx="19"/>
          </p:nvPr>
        </p:nvSpPr>
        <p:spPr>
          <a:xfrm>
            <a:off x="6094443" y="1554163"/>
            <a:ext cx="6097556" cy="1089529"/>
          </a:xfrm>
        </p:spPr>
        <p:txBody>
          <a:bodyPr/>
          <a:lstStyle/>
          <a:p>
            <a:r>
              <a:rPr lang="en-US" dirty="0"/>
              <a:t>Consumer Price Index</a:t>
            </a:r>
            <a:br>
              <a:rPr lang="en-US" dirty="0"/>
            </a:br>
            <a:r>
              <a:rPr lang="en-US" dirty="0"/>
              <a:t>(CPI)</a:t>
            </a:r>
          </a:p>
        </p:txBody>
      </p:sp>
      <p:sp>
        <p:nvSpPr>
          <p:cNvPr id="40" name="Content Placeholder 39"/>
          <p:cNvSpPr>
            <a:spLocks noGrp="1"/>
          </p:cNvSpPr>
          <p:nvPr>
            <p:ph idx="18"/>
          </p:nvPr>
        </p:nvSpPr>
        <p:spPr>
          <a:xfrm>
            <a:off x="7954500" y="419100"/>
            <a:ext cx="2377440" cy="840230"/>
          </a:xfrm>
        </p:spPr>
        <p:txBody>
          <a:bodyPr/>
          <a:lstStyle/>
          <a:p>
            <a:r>
              <a:rPr lang="en-US" dirty="0"/>
              <a:t>2</a:t>
            </a:r>
          </a:p>
        </p:txBody>
      </p:sp>
      <p:sp>
        <p:nvSpPr>
          <p:cNvPr id="2" name="Slide Number Placeholder 1"/>
          <p:cNvSpPr>
            <a:spLocks noGrp="1"/>
          </p:cNvSpPr>
          <p:nvPr>
            <p:ph type="sldNum" sz="quarter" idx="4"/>
          </p:nvPr>
        </p:nvSpPr>
        <p:spPr/>
        <p:txBody>
          <a:bodyPr/>
          <a:lstStyle/>
          <a:p>
            <a:fld id="{5AE1514C-5E56-4738-A1FF-4B1CFD2A3E36}" type="slidenum">
              <a:rPr lang="en-US" smtClean="0"/>
              <a:pPr/>
              <a:t>9</a:t>
            </a:fld>
            <a:endParaRPr lang="en-US"/>
          </a:p>
        </p:txBody>
      </p:sp>
    </p:spTree>
    <p:extLst>
      <p:ext uri="{BB962C8B-B14F-4D97-AF65-F5344CB8AC3E}">
        <p14:creationId xmlns:p14="http://schemas.microsoft.com/office/powerpoint/2010/main" val="1209291647"/>
      </p:ext>
    </p:extLst>
  </p:cSld>
  <p:clrMapOvr>
    <a:masterClrMapping/>
  </p:clrMapOvr>
  <p:transition spd="slow">
    <p:push/>
  </p:transition>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tf16401425</Template>
  <TotalTime>5296</TotalTime>
  <Words>774</Words>
  <Application>Microsoft Office PowerPoint</Application>
  <PresentationFormat>Widescreen</PresentationFormat>
  <Paragraphs>142</Paragraphs>
  <Slides>28</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 Black</vt:lpstr>
      <vt:lpstr>Calibri</vt:lpstr>
      <vt:lpstr>Segoe UI</vt:lpstr>
      <vt:lpstr>Segoe UI Black</vt:lpstr>
      <vt:lpstr>Segoe UI Light</vt:lpstr>
      <vt:lpstr>Segoe UI Semibold</vt:lpstr>
      <vt:lpstr>Segoe UI Semilight</vt:lpstr>
      <vt:lpstr>Wingdings</vt:lpstr>
      <vt:lpstr>Storybuilding Neal Creative</vt:lpstr>
      <vt:lpstr>Economic Snapshot</vt:lpstr>
      <vt:lpstr>INTRODUCTION</vt:lpstr>
      <vt:lpstr>We 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Snapshot</dc:title>
  <dc:subject/>
  <dc:creator>Matt Deleon Guerrero</dc:creator>
  <cp:keywords/>
  <dc:description/>
  <cp:lastModifiedBy>Matt Deleon Guerrero</cp:lastModifiedBy>
  <cp:revision>30</cp:revision>
  <dcterms:created xsi:type="dcterms:W3CDTF">2018-05-07T00:21:02Z</dcterms:created>
  <dcterms:modified xsi:type="dcterms:W3CDTF">2018-05-17T02:19:50Z</dcterms:modified>
  <cp:category/>
</cp:coreProperties>
</file>